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71" r:id="rId2"/>
    <p:sldId id="272" r:id="rId3"/>
    <p:sldId id="273" r:id="rId4"/>
    <p:sldId id="321" r:id="rId5"/>
    <p:sldId id="318" r:id="rId6"/>
    <p:sldId id="299" r:id="rId7"/>
    <p:sldId id="274" r:id="rId8"/>
    <p:sldId id="275" r:id="rId9"/>
    <p:sldId id="326" r:id="rId10"/>
    <p:sldId id="293" r:id="rId11"/>
    <p:sldId id="276" r:id="rId12"/>
    <p:sldId id="258" r:id="rId13"/>
    <p:sldId id="268" r:id="rId14"/>
    <p:sldId id="297" r:id="rId15"/>
    <p:sldId id="277" r:id="rId16"/>
    <p:sldId id="294" r:id="rId17"/>
    <p:sldId id="281" r:id="rId18"/>
    <p:sldId id="282" r:id="rId19"/>
    <p:sldId id="257" r:id="rId20"/>
    <p:sldId id="278" r:id="rId21"/>
    <p:sldId id="279" r:id="rId22"/>
    <p:sldId id="280" r:id="rId23"/>
    <p:sldId id="291" r:id="rId24"/>
    <p:sldId id="261" r:id="rId25"/>
    <p:sldId id="301" r:id="rId26"/>
    <p:sldId id="302" r:id="rId27"/>
    <p:sldId id="303" r:id="rId28"/>
    <p:sldId id="304" r:id="rId29"/>
    <p:sldId id="305" r:id="rId30"/>
    <p:sldId id="306" r:id="rId31"/>
    <p:sldId id="307" r:id="rId32"/>
    <p:sldId id="308" r:id="rId33"/>
    <p:sldId id="310" r:id="rId34"/>
    <p:sldId id="311" r:id="rId35"/>
    <p:sldId id="327" r:id="rId36"/>
    <p:sldId id="330" r:id="rId37"/>
    <p:sldId id="331" r:id="rId38"/>
    <p:sldId id="332" r:id="rId39"/>
    <p:sldId id="328" r:id="rId40"/>
    <p:sldId id="329" r:id="rId41"/>
    <p:sldId id="335" r:id="rId42"/>
    <p:sldId id="334" r:id="rId43"/>
    <p:sldId id="338" r:id="rId44"/>
    <p:sldId id="336" r:id="rId45"/>
    <p:sldId id="333" r:id="rId46"/>
    <p:sldId id="314" r:id="rId4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FC925"/>
    <a:srgbClr val="F6801E"/>
    <a:srgbClr val="6C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2" d="100"/>
          <a:sy n="82" d="100"/>
        </p:scale>
        <p:origin x="-1530" y="-78"/>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2832" y="72"/>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EC9A92-DBB8-4E97-8B60-235F99971FD4}" type="doc">
      <dgm:prSet loTypeId="urn:microsoft.com/office/officeart/2005/8/layout/process1" loCatId="process" qsTypeId="urn:microsoft.com/office/officeart/2005/8/quickstyle/simple1" qsCatId="simple" csTypeId="urn:microsoft.com/office/officeart/2005/8/colors/accent1_2" csCatId="accent1" phldr="1"/>
      <dgm:spPr/>
    </dgm:pt>
    <dgm:pt modelId="{9AB65B1F-1277-433A-AFD9-358B7A160573}">
      <dgm:prSet phldrT="[Текст]" custT="1"/>
      <dgm:spPr/>
      <dgm:t>
        <a:bodyPr/>
        <a:lstStyle/>
        <a:p>
          <a:r>
            <a:rPr lang="ru-RU" sz="1600" dirty="0" smtClean="0"/>
            <a:t>Инициализация датчиков, проверка их работоспособности</a:t>
          </a:r>
          <a:endParaRPr lang="ru-RU" sz="1600" dirty="0"/>
        </a:p>
      </dgm:t>
    </dgm:pt>
    <dgm:pt modelId="{ABE08644-24D0-41E2-B60F-1FE15E19969A}" type="parTrans" cxnId="{A243B154-0F9A-4094-8BCE-80B8BF7C06B7}">
      <dgm:prSet/>
      <dgm:spPr/>
      <dgm:t>
        <a:bodyPr/>
        <a:lstStyle/>
        <a:p>
          <a:endParaRPr lang="ru-RU"/>
        </a:p>
      </dgm:t>
    </dgm:pt>
    <dgm:pt modelId="{D5FB4D92-3DD6-4FCC-A92E-0D6EB2C4851D}" type="sibTrans" cxnId="{A243B154-0F9A-4094-8BCE-80B8BF7C06B7}">
      <dgm:prSet/>
      <dgm:spPr/>
      <dgm:t>
        <a:bodyPr/>
        <a:lstStyle/>
        <a:p>
          <a:endParaRPr lang="ru-RU"/>
        </a:p>
      </dgm:t>
    </dgm:pt>
    <dgm:pt modelId="{7888E4D6-B182-41CE-A9E1-CF4F6DA018DE}">
      <dgm:prSet phldrT="[Текст]" custT="1"/>
      <dgm:spPr/>
      <dgm:t>
        <a:bodyPr/>
        <a:lstStyle/>
        <a:p>
          <a:r>
            <a:rPr lang="ru-RU" sz="1800" dirty="0" smtClean="0"/>
            <a:t>Считывание температуры, давления, измерение высота при помощи библиотеки(</a:t>
          </a:r>
          <a:r>
            <a:rPr lang="en-US" sz="1800" dirty="0" smtClean="0"/>
            <a:t>BMP280)=&gt;</a:t>
          </a:r>
          <a:r>
            <a:rPr lang="ru-RU" sz="1800" dirty="0" smtClean="0"/>
            <a:t>запись полученных данных в память </a:t>
          </a:r>
          <a:r>
            <a:rPr lang="en-US" sz="1800" dirty="0" err="1" smtClean="0"/>
            <a:t>microSD</a:t>
          </a:r>
          <a:endParaRPr lang="ru-RU" sz="1800" dirty="0"/>
        </a:p>
      </dgm:t>
    </dgm:pt>
    <dgm:pt modelId="{D27E5F63-139C-4452-B99B-FF20CE39C287}" type="parTrans" cxnId="{E1DE77F5-7DB6-43D6-8868-7A7969E619BE}">
      <dgm:prSet/>
      <dgm:spPr/>
      <dgm:t>
        <a:bodyPr/>
        <a:lstStyle/>
        <a:p>
          <a:endParaRPr lang="ru-RU"/>
        </a:p>
      </dgm:t>
    </dgm:pt>
    <dgm:pt modelId="{DAEEE693-C58D-43F8-AF47-F12F9DF0D3D2}" type="sibTrans" cxnId="{E1DE77F5-7DB6-43D6-8868-7A7969E619BE}">
      <dgm:prSet/>
      <dgm:spPr/>
      <dgm:t>
        <a:bodyPr/>
        <a:lstStyle/>
        <a:p>
          <a:endParaRPr lang="ru-RU"/>
        </a:p>
      </dgm:t>
    </dgm:pt>
    <dgm:pt modelId="{4309CA6F-DC1B-4464-9A86-B84D240959FD}">
      <dgm:prSet phldrT="[Текст]" custT="1"/>
      <dgm:spPr/>
      <dgm:t>
        <a:bodyPr/>
        <a:lstStyle/>
        <a:p>
          <a:r>
            <a:rPr lang="ru-RU" sz="1600" dirty="0" smtClean="0"/>
            <a:t>Определение положения РН в осях ,измерение углов в 3 осях,</a:t>
          </a:r>
          <a:r>
            <a:rPr lang="en-US" sz="1600" dirty="0" smtClean="0"/>
            <a:t> </a:t>
          </a:r>
          <a:r>
            <a:rPr lang="ru-RU" sz="1600" dirty="0" smtClean="0"/>
            <a:t>измерение ускорения и скорости при помощи библиотеки(</a:t>
          </a:r>
          <a:r>
            <a:rPr lang="en-US" sz="1600" dirty="0" smtClean="0"/>
            <a:t>GY-521</a:t>
          </a:r>
          <a:r>
            <a:rPr lang="en-US" sz="1400" dirty="0" smtClean="0"/>
            <a:t>)</a:t>
          </a:r>
          <a:r>
            <a:rPr lang="ru-RU" sz="1400" dirty="0" smtClean="0"/>
            <a:t>=</a:t>
          </a:r>
          <a:r>
            <a:rPr lang="en-US" sz="1400" dirty="0" smtClean="0"/>
            <a:t>&gt;</a:t>
          </a:r>
          <a:r>
            <a:rPr lang="ru-RU" sz="1400" dirty="0" smtClean="0"/>
            <a:t>запись полученных данных в память </a:t>
          </a:r>
          <a:r>
            <a:rPr lang="en-US" sz="1400" dirty="0" err="1" smtClean="0"/>
            <a:t>microSD</a:t>
          </a:r>
          <a:endParaRPr lang="ru-RU" sz="1400" dirty="0"/>
        </a:p>
      </dgm:t>
    </dgm:pt>
    <dgm:pt modelId="{332B7981-705E-4124-A173-955C4408A8B5}" type="parTrans" cxnId="{DC3A7DD1-EDAF-4420-A19D-BDC4C53E00DE}">
      <dgm:prSet/>
      <dgm:spPr/>
      <dgm:t>
        <a:bodyPr/>
        <a:lstStyle/>
        <a:p>
          <a:endParaRPr lang="ru-RU"/>
        </a:p>
      </dgm:t>
    </dgm:pt>
    <dgm:pt modelId="{65F4F4BD-2468-4E8F-81F8-079DDAB3C960}" type="sibTrans" cxnId="{DC3A7DD1-EDAF-4420-A19D-BDC4C53E00DE}">
      <dgm:prSet/>
      <dgm:spPr/>
      <dgm:t>
        <a:bodyPr/>
        <a:lstStyle/>
        <a:p>
          <a:endParaRPr lang="ru-RU"/>
        </a:p>
      </dgm:t>
    </dgm:pt>
    <dgm:pt modelId="{CDBC2394-63BE-4FB0-845B-723B2FA28A23}" type="pres">
      <dgm:prSet presAssocID="{78EC9A92-DBB8-4E97-8B60-235F99971FD4}" presName="Name0" presStyleCnt="0">
        <dgm:presLayoutVars>
          <dgm:dir/>
          <dgm:resizeHandles val="exact"/>
        </dgm:presLayoutVars>
      </dgm:prSet>
      <dgm:spPr/>
    </dgm:pt>
    <dgm:pt modelId="{ED6808DA-F3F0-4E35-AFE4-5012BFE175BC}" type="pres">
      <dgm:prSet presAssocID="{9AB65B1F-1277-433A-AFD9-358B7A160573}" presName="node" presStyleLbl="node1" presStyleIdx="0" presStyleCnt="3" custScaleX="58349" custScaleY="69302" custLinFactNeighborX="3101" custLinFactNeighborY="-7673">
        <dgm:presLayoutVars>
          <dgm:bulletEnabled val="1"/>
        </dgm:presLayoutVars>
      </dgm:prSet>
      <dgm:spPr/>
      <dgm:t>
        <a:bodyPr/>
        <a:lstStyle/>
        <a:p>
          <a:endParaRPr lang="ru-RU"/>
        </a:p>
      </dgm:t>
    </dgm:pt>
    <dgm:pt modelId="{1CE9D5A5-1889-4149-BEEF-7DA1BF2C5091}" type="pres">
      <dgm:prSet presAssocID="{D5FB4D92-3DD6-4FCC-A92E-0D6EB2C4851D}" presName="sibTrans" presStyleLbl="sibTrans2D1" presStyleIdx="0" presStyleCnt="2" custAng="21465869" custScaleX="151409" custScaleY="80843" custLinFactNeighborX="-43778" custLinFactNeighborY="-2422"/>
      <dgm:spPr/>
      <dgm:t>
        <a:bodyPr/>
        <a:lstStyle/>
        <a:p>
          <a:endParaRPr lang="ru-RU"/>
        </a:p>
      </dgm:t>
    </dgm:pt>
    <dgm:pt modelId="{344D7F24-AC81-40DE-8607-C6687E5AF684}" type="pres">
      <dgm:prSet presAssocID="{D5FB4D92-3DD6-4FCC-A92E-0D6EB2C4851D}" presName="connectorText" presStyleLbl="sibTrans2D1" presStyleIdx="0" presStyleCnt="2"/>
      <dgm:spPr/>
      <dgm:t>
        <a:bodyPr/>
        <a:lstStyle/>
        <a:p>
          <a:endParaRPr lang="ru-RU"/>
        </a:p>
      </dgm:t>
    </dgm:pt>
    <dgm:pt modelId="{F01FBE41-5270-4785-99A2-916DA6D34767}" type="pres">
      <dgm:prSet presAssocID="{7888E4D6-B182-41CE-A9E1-CF4F6DA018DE}" presName="node" presStyleLbl="node1" presStyleIdx="1" presStyleCnt="3" custScaleX="122616">
        <dgm:presLayoutVars>
          <dgm:bulletEnabled val="1"/>
        </dgm:presLayoutVars>
      </dgm:prSet>
      <dgm:spPr/>
      <dgm:t>
        <a:bodyPr/>
        <a:lstStyle/>
        <a:p>
          <a:endParaRPr lang="ru-RU"/>
        </a:p>
      </dgm:t>
    </dgm:pt>
    <dgm:pt modelId="{BF0E8148-EEAF-4FBF-9117-76FC62E58904}" type="pres">
      <dgm:prSet presAssocID="{DAEEE693-C58D-43F8-AF47-F12F9DF0D3D2}" presName="sibTrans" presStyleLbl="sibTrans2D1" presStyleIdx="1" presStyleCnt="2" custScaleX="172327"/>
      <dgm:spPr/>
      <dgm:t>
        <a:bodyPr/>
        <a:lstStyle/>
        <a:p>
          <a:endParaRPr lang="ru-RU"/>
        </a:p>
      </dgm:t>
    </dgm:pt>
    <dgm:pt modelId="{D6811E06-7AB2-4C15-B2E3-4B14A74C6604}" type="pres">
      <dgm:prSet presAssocID="{DAEEE693-C58D-43F8-AF47-F12F9DF0D3D2}" presName="connectorText" presStyleLbl="sibTrans2D1" presStyleIdx="1" presStyleCnt="2"/>
      <dgm:spPr/>
      <dgm:t>
        <a:bodyPr/>
        <a:lstStyle/>
        <a:p>
          <a:endParaRPr lang="ru-RU"/>
        </a:p>
      </dgm:t>
    </dgm:pt>
    <dgm:pt modelId="{3F8B0133-FF05-4C0C-89AF-2BC0A80EF179}" type="pres">
      <dgm:prSet presAssocID="{4309CA6F-DC1B-4464-9A86-B84D240959FD}" presName="node" presStyleLbl="node1" presStyleIdx="2" presStyleCnt="3">
        <dgm:presLayoutVars>
          <dgm:bulletEnabled val="1"/>
        </dgm:presLayoutVars>
      </dgm:prSet>
      <dgm:spPr/>
      <dgm:t>
        <a:bodyPr/>
        <a:lstStyle/>
        <a:p>
          <a:endParaRPr lang="ru-RU"/>
        </a:p>
      </dgm:t>
    </dgm:pt>
  </dgm:ptLst>
  <dgm:cxnLst>
    <dgm:cxn modelId="{CFC5AF33-ED87-405E-B14C-F731B6FA2FA5}" type="presOf" srcId="{DAEEE693-C58D-43F8-AF47-F12F9DF0D3D2}" destId="{D6811E06-7AB2-4C15-B2E3-4B14A74C6604}" srcOrd="1" destOrd="0" presId="urn:microsoft.com/office/officeart/2005/8/layout/process1"/>
    <dgm:cxn modelId="{A243B154-0F9A-4094-8BCE-80B8BF7C06B7}" srcId="{78EC9A92-DBB8-4E97-8B60-235F99971FD4}" destId="{9AB65B1F-1277-433A-AFD9-358B7A160573}" srcOrd="0" destOrd="0" parTransId="{ABE08644-24D0-41E2-B60F-1FE15E19969A}" sibTransId="{D5FB4D92-3DD6-4FCC-A92E-0D6EB2C4851D}"/>
    <dgm:cxn modelId="{281B3E52-8700-468A-A160-9D0A370067F0}" type="presOf" srcId="{4309CA6F-DC1B-4464-9A86-B84D240959FD}" destId="{3F8B0133-FF05-4C0C-89AF-2BC0A80EF179}" srcOrd="0" destOrd="0" presId="urn:microsoft.com/office/officeart/2005/8/layout/process1"/>
    <dgm:cxn modelId="{E1DE77F5-7DB6-43D6-8868-7A7969E619BE}" srcId="{78EC9A92-DBB8-4E97-8B60-235F99971FD4}" destId="{7888E4D6-B182-41CE-A9E1-CF4F6DA018DE}" srcOrd="1" destOrd="0" parTransId="{D27E5F63-139C-4452-B99B-FF20CE39C287}" sibTransId="{DAEEE693-C58D-43F8-AF47-F12F9DF0D3D2}"/>
    <dgm:cxn modelId="{AC289492-FC38-46E6-86AC-F69E93B8C3C5}" type="presOf" srcId="{DAEEE693-C58D-43F8-AF47-F12F9DF0D3D2}" destId="{BF0E8148-EEAF-4FBF-9117-76FC62E58904}" srcOrd="0" destOrd="0" presId="urn:microsoft.com/office/officeart/2005/8/layout/process1"/>
    <dgm:cxn modelId="{A60E8C99-1F15-4DC1-87CB-043B67240539}" type="presOf" srcId="{78EC9A92-DBB8-4E97-8B60-235F99971FD4}" destId="{CDBC2394-63BE-4FB0-845B-723B2FA28A23}" srcOrd="0" destOrd="0" presId="urn:microsoft.com/office/officeart/2005/8/layout/process1"/>
    <dgm:cxn modelId="{DC3A7DD1-EDAF-4420-A19D-BDC4C53E00DE}" srcId="{78EC9A92-DBB8-4E97-8B60-235F99971FD4}" destId="{4309CA6F-DC1B-4464-9A86-B84D240959FD}" srcOrd="2" destOrd="0" parTransId="{332B7981-705E-4124-A173-955C4408A8B5}" sibTransId="{65F4F4BD-2468-4E8F-81F8-079DDAB3C960}"/>
    <dgm:cxn modelId="{342B066D-EEB9-4F6E-AF98-7A5F6AA2964B}" type="presOf" srcId="{D5FB4D92-3DD6-4FCC-A92E-0D6EB2C4851D}" destId="{1CE9D5A5-1889-4149-BEEF-7DA1BF2C5091}" srcOrd="0" destOrd="0" presId="urn:microsoft.com/office/officeart/2005/8/layout/process1"/>
    <dgm:cxn modelId="{074363BA-2803-4FAE-8BFF-165158171BF3}" type="presOf" srcId="{9AB65B1F-1277-433A-AFD9-358B7A160573}" destId="{ED6808DA-F3F0-4E35-AFE4-5012BFE175BC}" srcOrd="0" destOrd="0" presId="urn:microsoft.com/office/officeart/2005/8/layout/process1"/>
    <dgm:cxn modelId="{1E604196-604B-42C7-8986-8F487FE0E28F}" type="presOf" srcId="{7888E4D6-B182-41CE-A9E1-CF4F6DA018DE}" destId="{F01FBE41-5270-4785-99A2-916DA6D34767}" srcOrd="0" destOrd="0" presId="urn:microsoft.com/office/officeart/2005/8/layout/process1"/>
    <dgm:cxn modelId="{6ECEAC9A-AACD-40D4-86BF-0A37F9F96CEA}" type="presOf" srcId="{D5FB4D92-3DD6-4FCC-A92E-0D6EB2C4851D}" destId="{344D7F24-AC81-40DE-8607-C6687E5AF684}" srcOrd="1" destOrd="0" presId="urn:microsoft.com/office/officeart/2005/8/layout/process1"/>
    <dgm:cxn modelId="{9C462F7B-0D87-432D-970C-70D6F4701145}" type="presParOf" srcId="{CDBC2394-63BE-4FB0-845B-723B2FA28A23}" destId="{ED6808DA-F3F0-4E35-AFE4-5012BFE175BC}" srcOrd="0" destOrd="0" presId="urn:microsoft.com/office/officeart/2005/8/layout/process1"/>
    <dgm:cxn modelId="{0AB5BD5E-54E9-41F5-BB4D-6D898733B62E}" type="presParOf" srcId="{CDBC2394-63BE-4FB0-845B-723B2FA28A23}" destId="{1CE9D5A5-1889-4149-BEEF-7DA1BF2C5091}" srcOrd="1" destOrd="0" presId="urn:microsoft.com/office/officeart/2005/8/layout/process1"/>
    <dgm:cxn modelId="{36D8A808-2F03-4BB6-A338-C42D4DACA5A8}" type="presParOf" srcId="{1CE9D5A5-1889-4149-BEEF-7DA1BF2C5091}" destId="{344D7F24-AC81-40DE-8607-C6687E5AF684}" srcOrd="0" destOrd="0" presId="urn:microsoft.com/office/officeart/2005/8/layout/process1"/>
    <dgm:cxn modelId="{61EA640F-06C2-46D4-AFD3-1C2475ED07C7}" type="presParOf" srcId="{CDBC2394-63BE-4FB0-845B-723B2FA28A23}" destId="{F01FBE41-5270-4785-99A2-916DA6D34767}" srcOrd="2" destOrd="0" presId="urn:microsoft.com/office/officeart/2005/8/layout/process1"/>
    <dgm:cxn modelId="{201AD408-429D-44FA-AB19-DEBA9298A412}" type="presParOf" srcId="{CDBC2394-63BE-4FB0-845B-723B2FA28A23}" destId="{BF0E8148-EEAF-4FBF-9117-76FC62E58904}" srcOrd="3" destOrd="0" presId="urn:microsoft.com/office/officeart/2005/8/layout/process1"/>
    <dgm:cxn modelId="{A440CFF9-0C82-431D-BAC9-D449C382A873}" type="presParOf" srcId="{BF0E8148-EEAF-4FBF-9117-76FC62E58904}" destId="{D6811E06-7AB2-4C15-B2E3-4B14A74C6604}" srcOrd="0" destOrd="0" presId="urn:microsoft.com/office/officeart/2005/8/layout/process1"/>
    <dgm:cxn modelId="{0562E9B7-8CE6-4911-A128-975B151D559D}" type="presParOf" srcId="{CDBC2394-63BE-4FB0-845B-723B2FA28A23}" destId="{3F8B0133-FF05-4C0C-89AF-2BC0A80EF179}" srcOrd="4"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9F859-8476-46BA-B1C0-F4B8D04B4498}" type="doc">
      <dgm:prSet loTypeId="urn:microsoft.com/office/officeart/2005/8/layout/process1" loCatId="process" qsTypeId="urn:microsoft.com/office/officeart/2005/8/quickstyle/simple1" qsCatId="simple" csTypeId="urn:microsoft.com/office/officeart/2005/8/colors/accent1_2" csCatId="accent1" phldr="1"/>
      <dgm:spPr/>
    </dgm:pt>
    <dgm:pt modelId="{39035977-4291-4191-896B-E0F79E2384D1}">
      <dgm:prSet phldrT="[Текст]" custT="1"/>
      <dgm:spPr/>
      <dgm:t>
        <a:bodyPr/>
        <a:lstStyle/>
        <a:p>
          <a:r>
            <a:rPr lang="ru-RU" sz="1600" dirty="0" smtClean="0"/>
            <a:t>Инициализация модулей, проверка сети, отправка сообщения на телефон с информацией об отсутствии ошибок</a:t>
          </a:r>
          <a:endParaRPr lang="ru-RU" sz="1600" dirty="0"/>
        </a:p>
      </dgm:t>
    </dgm:pt>
    <dgm:pt modelId="{F8A84410-0A7F-4A28-BA40-3AA14AF87EB0}" type="parTrans" cxnId="{C02434BF-C43B-4C71-B787-BD0FCB55D9A6}">
      <dgm:prSet/>
      <dgm:spPr/>
      <dgm:t>
        <a:bodyPr/>
        <a:lstStyle/>
        <a:p>
          <a:endParaRPr lang="ru-RU"/>
        </a:p>
      </dgm:t>
    </dgm:pt>
    <dgm:pt modelId="{41CF9382-3CC1-445B-81BA-86FB87417EC2}" type="sibTrans" cxnId="{C02434BF-C43B-4C71-B787-BD0FCB55D9A6}">
      <dgm:prSet/>
      <dgm:spPr/>
      <dgm:t>
        <a:bodyPr/>
        <a:lstStyle/>
        <a:p>
          <a:endParaRPr lang="ru-RU" dirty="0"/>
        </a:p>
      </dgm:t>
    </dgm:pt>
    <dgm:pt modelId="{35F9861B-3B20-4336-B413-E487E098C7E9}">
      <dgm:prSet phldrT="[Текст]" custT="1"/>
      <dgm:spPr/>
      <dgm:t>
        <a:bodyPr/>
        <a:lstStyle/>
        <a:p>
          <a:r>
            <a:rPr lang="ru-RU" sz="1600" dirty="0" smtClean="0"/>
            <a:t>Получение координат(</a:t>
          </a:r>
          <a:r>
            <a:rPr lang="en-US" sz="1600" dirty="0" smtClean="0"/>
            <a:t>GY-NEO6MV2 </a:t>
          </a:r>
          <a:r>
            <a:rPr lang="ru-RU" sz="1600" dirty="0" smtClean="0"/>
            <a:t>),запись их в переменную, отправка координат на телефон (</a:t>
          </a:r>
          <a:r>
            <a:rPr lang="en-US" sz="1600" dirty="0" smtClean="0"/>
            <a:t>SIM800L)</a:t>
          </a:r>
          <a:endParaRPr lang="ru-RU" sz="1600" dirty="0"/>
        </a:p>
      </dgm:t>
    </dgm:pt>
    <dgm:pt modelId="{19992305-F708-4B1B-8717-5909FA96B14F}" type="parTrans" cxnId="{45A9BFF5-7692-440F-BF7D-2848FF2802C6}">
      <dgm:prSet/>
      <dgm:spPr/>
      <dgm:t>
        <a:bodyPr/>
        <a:lstStyle/>
        <a:p>
          <a:endParaRPr lang="ru-RU"/>
        </a:p>
      </dgm:t>
    </dgm:pt>
    <dgm:pt modelId="{B436DBAE-1CFA-4F62-961D-DCD788447997}" type="sibTrans" cxnId="{45A9BFF5-7692-440F-BF7D-2848FF2802C6}">
      <dgm:prSet/>
      <dgm:spPr/>
      <dgm:t>
        <a:bodyPr/>
        <a:lstStyle/>
        <a:p>
          <a:endParaRPr lang="ru-RU"/>
        </a:p>
      </dgm:t>
    </dgm:pt>
    <dgm:pt modelId="{766D7A12-98D1-4BD1-92E9-818190B3608B}">
      <dgm:prSet phldrT="[Текст]" custT="1"/>
      <dgm:spPr/>
      <dgm:t>
        <a:bodyPr/>
        <a:lstStyle/>
        <a:p>
          <a:r>
            <a:rPr lang="ru-RU" sz="1800" dirty="0" smtClean="0"/>
            <a:t>Возврат программы на предыдущий шаг(отправка координат каждые </a:t>
          </a:r>
          <a:r>
            <a:rPr lang="en-US" sz="1800" dirty="0" smtClean="0"/>
            <a:t>20-30</a:t>
          </a:r>
          <a:r>
            <a:rPr lang="ru-RU" sz="1800" dirty="0" smtClean="0"/>
            <a:t> сек)</a:t>
          </a:r>
          <a:endParaRPr lang="ru-RU" sz="1800" dirty="0"/>
        </a:p>
      </dgm:t>
    </dgm:pt>
    <dgm:pt modelId="{D051D99A-B79B-4356-932A-1075C83BFE81}" type="parTrans" cxnId="{14D52E67-AC68-42CA-B34D-E9C5FD7D689C}">
      <dgm:prSet/>
      <dgm:spPr/>
      <dgm:t>
        <a:bodyPr/>
        <a:lstStyle/>
        <a:p>
          <a:endParaRPr lang="ru-RU"/>
        </a:p>
      </dgm:t>
    </dgm:pt>
    <dgm:pt modelId="{D53D7C06-C2B1-42AA-930F-775DF4AC3785}" type="sibTrans" cxnId="{14D52E67-AC68-42CA-B34D-E9C5FD7D689C}">
      <dgm:prSet/>
      <dgm:spPr/>
      <dgm:t>
        <a:bodyPr/>
        <a:lstStyle/>
        <a:p>
          <a:endParaRPr lang="ru-RU"/>
        </a:p>
      </dgm:t>
    </dgm:pt>
    <dgm:pt modelId="{5F57D6EE-419B-41B9-A1E1-57632A222961}" type="pres">
      <dgm:prSet presAssocID="{2FF9F859-8476-46BA-B1C0-F4B8D04B4498}" presName="Name0" presStyleCnt="0">
        <dgm:presLayoutVars>
          <dgm:dir/>
          <dgm:resizeHandles val="exact"/>
        </dgm:presLayoutVars>
      </dgm:prSet>
      <dgm:spPr/>
    </dgm:pt>
    <dgm:pt modelId="{2C1A8116-C0CD-472E-9AC1-3273229357D3}" type="pres">
      <dgm:prSet presAssocID="{39035977-4291-4191-896B-E0F79E2384D1}" presName="node" presStyleLbl="node1" presStyleIdx="0" presStyleCnt="3" custScaleX="99704" custScaleY="96368" custLinFactNeighborX="12704" custLinFactNeighborY="685">
        <dgm:presLayoutVars>
          <dgm:bulletEnabled val="1"/>
        </dgm:presLayoutVars>
      </dgm:prSet>
      <dgm:spPr/>
      <dgm:t>
        <a:bodyPr/>
        <a:lstStyle/>
        <a:p>
          <a:endParaRPr lang="ru-RU"/>
        </a:p>
      </dgm:t>
    </dgm:pt>
    <dgm:pt modelId="{42F4053E-E432-4253-9976-98005AAC9F73}" type="pres">
      <dgm:prSet presAssocID="{41CF9382-3CC1-445B-81BA-86FB87417EC2}" presName="sibTrans" presStyleLbl="sibTrans2D1" presStyleIdx="0" presStyleCnt="2" custScaleX="163888"/>
      <dgm:spPr/>
      <dgm:t>
        <a:bodyPr/>
        <a:lstStyle/>
        <a:p>
          <a:endParaRPr lang="ru-RU"/>
        </a:p>
      </dgm:t>
    </dgm:pt>
    <dgm:pt modelId="{E97779F4-7C5B-4802-9B00-9830E3C3B15A}" type="pres">
      <dgm:prSet presAssocID="{41CF9382-3CC1-445B-81BA-86FB87417EC2}" presName="connectorText" presStyleLbl="sibTrans2D1" presStyleIdx="0" presStyleCnt="2"/>
      <dgm:spPr/>
      <dgm:t>
        <a:bodyPr/>
        <a:lstStyle/>
        <a:p>
          <a:endParaRPr lang="ru-RU"/>
        </a:p>
      </dgm:t>
    </dgm:pt>
    <dgm:pt modelId="{168EB5C1-1616-43B4-B815-4A792700B217}" type="pres">
      <dgm:prSet presAssocID="{35F9861B-3B20-4336-B413-E487E098C7E9}" presName="node" presStyleLbl="node1" presStyleIdx="1" presStyleCnt="3" custLinFactNeighborX="-4059">
        <dgm:presLayoutVars>
          <dgm:bulletEnabled val="1"/>
        </dgm:presLayoutVars>
      </dgm:prSet>
      <dgm:spPr/>
      <dgm:t>
        <a:bodyPr/>
        <a:lstStyle/>
        <a:p>
          <a:endParaRPr lang="ru-RU"/>
        </a:p>
      </dgm:t>
    </dgm:pt>
    <dgm:pt modelId="{55F2EF8C-046A-48FD-89FF-90F049E29497}" type="pres">
      <dgm:prSet presAssocID="{B436DBAE-1CFA-4F62-961D-DCD788447997}" presName="sibTrans" presStyleLbl="sibTrans2D1" presStyleIdx="1" presStyleCnt="2" custScaleX="163457"/>
      <dgm:spPr/>
      <dgm:t>
        <a:bodyPr/>
        <a:lstStyle/>
        <a:p>
          <a:endParaRPr lang="ru-RU"/>
        </a:p>
      </dgm:t>
    </dgm:pt>
    <dgm:pt modelId="{1C407F05-F4FC-4374-A026-953CF130E0CF}" type="pres">
      <dgm:prSet presAssocID="{B436DBAE-1CFA-4F62-961D-DCD788447997}" presName="connectorText" presStyleLbl="sibTrans2D1" presStyleIdx="1" presStyleCnt="2"/>
      <dgm:spPr/>
      <dgm:t>
        <a:bodyPr/>
        <a:lstStyle/>
        <a:p>
          <a:endParaRPr lang="ru-RU"/>
        </a:p>
      </dgm:t>
    </dgm:pt>
    <dgm:pt modelId="{83E8F9AD-F470-4767-8C2E-D6ADC1A96D9A}" type="pres">
      <dgm:prSet presAssocID="{766D7A12-98D1-4BD1-92E9-818190B3608B}" presName="node" presStyleLbl="node1" presStyleIdx="2" presStyleCnt="3">
        <dgm:presLayoutVars>
          <dgm:bulletEnabled val="1"/>
        </dgm:presLayoutVars>
      </dgm:prSet>
      <dgm:spPr/>
      <dgm:t>
        <a:bodyPr/>
        <a:lstStyle/>
        <a:p>
          <a:endParaRPr lang="ru-RU"/>
        </a:p>
      </dgm:t>
    </dgm:pt>
  </dgm:ptLst>
  <dgm:cxnLst>
    <dgm:cxn modelId="{82CB60DA-C5B7-4D09-AC4A-75CB1CF39293}" type="presOf" srcId="{41CF9382-3CC1-445B-81BA-86FB87417EC2}" destId="{42F4053E-E432-4253-9976-98005AAC9F73}" srcOrd="0" destOrd="0" presId="urn:microsoft.com/office/officeart/2005/8/layout/process1"/>
    <dgm:cxn modelId="{1B8828BB-CCAA-422D-ABFC-3A497FA38B29}" type="presOf" srcId="{766D7A12-98D1-4BD1-92E9-818190B3608B}" destId="{83E8F9AD-F470-4767-8C2E-D6ADC1A96D9A}" srcOrd="0" destOrd="0" presId="urn:microsoft.com/office/officeart/2005/8/layout/process1"/>
    <dgm:cxn modelId="{C9C712E9-4194-477B-806A-B49D45B853B8}" type="presOf" srcId="{2FF9F859-8476-46BA-B1C0-F4B8D04B4498}" destId="{5F57D6EE-419B-41B9-A1E1-57632A222961}" srcOrd="0" destOrd="0" presId="urn:microsoft.com/office/officeart/2005/8/layout/process1"/>
    <dgm:cxn modelId="{14D52E67-AC68-42CA-B34D-E9C5FD7D689C}" srcId="{2FF9F859-8476-46BA-B1C0-F4B8D04B4498}" destId="{766D7A12-98D1-4BD1-92E9-818190B3608B}" srcOrd="2" destOrd="0" parTransId="{D051D99A-B79B-4356-932A-1075C83BFE81}" sibTransId="{D53D7C06-C2B1-42AA-930F-775DF4AC3785}"/>
    <dgm:cxn modelId="{9ADEBAD9-B37C-48F2-AD9C-19C99CE8F9B1}" type="presOf" srcId="{B436DBAE-1CFA-4F62-961D-DCD788447997}" destId="{55F2EF8C-046A-48FD-89FF-90F049E29497}" srcOrd="0" destOrd="0" presId="urn:microsoft.com/office/officeart/2005/8/layout/process1"/>
    <dgm:cxn modelId="{C02434BF-C43B-4C71-B787-BD0FCB55D9A6}" srcId="{2FF9F859-8476-46BA-B1C0-F4B8D04B4498}" destId="{39035977-4291-4191-896B-E0F79E2384D1}" srcOrd="0" destOrd="0" parTransId="{F8A84410-0A7F-4A28-BA40-3AA14AF87EB0}" sibTransId="{41CF9382-3CC1-445B-81BA-86FB87417EC2}"/>
    <dgm:cxn modelId="{3BD28109-AD26-4F6F-9E3B-BF04738E827A}" type="presOf" srcId="{39035977-4291-4191-896B-E0F79E2384D1}" destId="{2C1A8116-C0CD-472E-9AC1-3273229357D3}" srcOrd="0" destOrd="0" presId="urn:microsoft.com/office/officeart/2005/8/layout/process1"/>
    <dgm:cxn modelId="{45A9BFF5-7692-440F-BF7D-2848FF2802C6}" srcId="{2FF9F859-8476-46BA-B1C0-F4B8D04B4498}" destId="{35F9861B-3B20-4336-B413-E487E098C7E9}" srcOrd="1" destOrd="0" parTransId="{19992305-F708-4B1B-8717-5909FA96B14F}" sibTransId="{B436DBAE-1CFA-4F62-961D-DCD788447997}"/>
    <dgm:cxn modelId="{929F2438-5146-4275-A184-B4D94283126D}" type="presOf" srcId="{B436DBAE-1CFA-4F62-961D-DCD788447997}" destId="{1C407F05-F4FC-4374-A026-953CF130E0CF}" srcOrd="1" destOrd="0" presId="urn:microsoft.com/office/officeart/2005/8/layout/process1"/>
    <dgm:cxn modelId="{74C75246-E6D6-4C37-869F-C75E4BE25484}" type="presOf" srcId="{35F9861B-3B20-4336-B413-E487E098C7E9}" destId="{168EB5C1-1616-43B4-B815-4A792700B217}" srcOrd="0" destOrd="0" presId="urn:microsoft.com/office/officeart/2005/8/layout/process1"/>
    <dgm:cxn modelId="{9B71020B-C7D0-4622-B8C0-88676D0C7A27}" type="presOf" srcId="{41CF9382-3CC1-445B-81BA-86FB87417EC2}" destId="{E97779F4-7C5B-4802-9B00-9830E3C3B15A}" srcOrd="1" destOrd="0" presId="urn:microsoft.com/office/officeart/2005/8/layout/process1"/>
    <dgm:cxn modelId="{B0717CA2-2001-4ED7-B0B3-616E2FE68328}" type="presParOf" srcId="{5F57D6EE-419B-41B9-A1E1-57632A222961}" destId="{2C1A8116-C0CD-472E-9AC1-3273229357D3}" srcOrd="0" destOrd="0" presId="urn:microsoft.com/office/officeart/2005/8/layout/process1"/>
    <dgm:cxn modelId="{355547D6-832C-4B7F-A8CD-F648E419B16A}" type="presParOf" srcId="{5F57D6EE-419B-41B9-A1E1-57632A222961}" destId="{42F4053E-E432-4253-9976-98005AAC9F73}" srcOrd="1" destOrd="0" presId="urn:microsoft.com/office/officeart/2005/8/layout/process1"/>
    <dgm:cxn modelId="{572A10F8-20DC-4D27-AB32-0DA1BB619C74}" type="presParOf" srcId="{42F4053E-E432-4253-9976-98005AAC9F73}" destId="{E97779F4-7C5B-4802-9B00-9830E3C3B15A}" srcOrd="0" destOrd="0" presId="urn:microsoft.com/office/officeart/2005/8/layout/process1"/>
    <dgm:cxn modelId="{92693E88-C99B-4F1F-9C75-4C038D14DD76}" type="presParOf" srcId="{5F57D6EE-419B-41B9-A1E1-57632A222961}" destId="{168EB5C1-1616-43B4-B815-4A792700B217}" srcOrd="2" destOrd="0" presId="urn:microsoft.com/office/officeart/2005/8/layout/process1"/>
    <dgm:cxn modelId="{4016C1F6-2BA9-4B37-95EC-9C7444A1565F}" type="presParOf" srcId="{5F57D6EE-419B-41B9-A1E1-57632A222961}" destId="{55F2EF8C-046A-48FD-89FF-90F049E29497}" srcOrd="3" destOrd="0" presId="urn:microsoft.com/office/officeart/2005/8/layout/process1"/>
    <dgm:cxn modelId="{901C8018-6A75-4194-8505-CD394E917DD6}" type="presParOf" srcId="{55F2EF8C-046A-48FD-89FF-90F049E29497}" destId="{1C407F05-F4FC-4374-A026-953CF130E0CF}" srcOrd="0" destOrd="0" presId="urn:microsoft.com/office/officeart/2005/8/layout/process1"/>
    <dgm:cxn modelId="{9686EB71-AE1C-41FA-84E3-8F465F89E2CF}" type="presParOf" srcId="{5F57D6EE-419B-41B9-A1E1-57632A222961}" destId="{83E8F9AD-F470-4767-8C2E-D6ADC1A96D9A}" srcOrd="4"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808DA-F3F0-4E35-AFE4-5012BFE175BC}">
      <dsp:nvSpPr>
        <dsp:cNvPr id="0" name=""/>
        <dsp:cNvSpPr/>
      </dsp:nvSpPr>
      <dsp:spPr>
        <a:xfrm>
          <a:off x="26035" y="177610"/>
          <a:ext cx="1365023" cy="15607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ru-RU" sz="1600" kern="1200" dirty="0" smtClean="0"/>
            <a:t>Инициализация датчиков, проверка их работоспособности</a:t>
          </a:r>
          <a:endParaRPr lang="ru-RU" sz="1600" kern="1200" dirty="0"/>
        </a:p>
      </dsp:txBody>
      <dsp:txXfrm>
        <a:off x="66015" y="217590"/>
        <a:ext cx="1285063" cy="1480790"/>
      </dsp:txXfrm>
    </dsp:sp>
    <dsp:sp modelId="{1CE9D5A5-1889-4149-BEEF-7DA1BF2C5091}">
      <dsp:nvSpPr>
        <dsp:cNvPr id="0" name=""/>
        <dsp:cNvSpPr/>
      </dsp:nvSpPr>
      <dsp:spPr>
        <a:xfrm rot="61498">
          <a:off x="1281723" y="775192"/>
          <a:ext cx="736734" cy="469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ru-RU" sz="2000" kern="1200"/>
        </a:p>
      </dsp:txBody>
      <dsp:txXfrm>
        <a:off x="1281734" y="867739"/>
        <a:ext cx="596025" cy="281418"/>
      </dsp:txXfrm>
    </dsp:sp>
    <dsp:sp modelId="{F01FBE41-5270-4785-99A2-916DA6D34767}">
      <dsp:nvSpPr>
        <dsp:cNvPr id="0" name=""/>
        <dsp:cNvSpPr/>
      </dsp:nvSpPr>
      <dsp:spPr>
        <a:xfrm>
          <a:off x="2307658" y="4739"/>
          <a:ext cx="2868493" cy="22521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ru-RU" sz="1800" kern="1200" dirty="0" smtClean="0"/>
            <a:t>Считывание температуры, давления, измерение высота при помощи библиотеки(</a:t>
          </a:r>
          <a:r>
            <a:rPr lang="en-US" sz="1800" kern="1200" dirty="0" smtClean="0"/>
            <a:t>BMP280)=&gt;</a:t>
          </a:r>
          <a:r>
            <a:rPr lang="ru-RU" sz="1800" kern="1200" dirty="0" smtClean="0"/>
            <a:t>запись полученных данных в память </a:t>
          </a:r>
          <a:r>
            <a:rPr lang="en-US" sz="1800" kern="1200" dirty="0" err="1" smtClean="0"/>
            <a:t>microSD</a:t>
          </a:r>
          <a:endParaRPr lang="ru-RU" sz="1800" kern="1200" dirty="0"/>
        </a:p>
      </dsp:txBody>
      <dsp:txXfrm>
        <a:off x="2373620" y="70701"/>
        <a:ext cx="2736569" cy="2120176"/>
      </dsp:txXfrm>
    </dsp:sp>
    <dsp:sp modelId="{BF0E8148-EEAF-4FBF-9117-76FC62E58904}">
      <dsp:nvSpPr>
        <dsp:cNvPr id="0" name=""/>
        <dsp:cNvSpPr/>
      </dsp:nvSpPr>
      <dsp:spPr>
        <a:xfrm>
          <a:off x="5230738" y="840702"/>
          <a:ext cx="854665" cy="5801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ru-RU" sz="2400" kern="1200"/>
        </a:p>
      </dsp:txBody>
      <dsp:txXfrm>
        <a:off x="5230738" y="956737"/>
        <a:ext cx="680613" cy="348104"/>
      </dsp:txXfrm>
    </dsp:sp>
    <dsp:sp modelId="{3F8B0133-FF05-4C0C-89AF-2BC0A80EF179}">
      <dsp:nvSpPr>
        <dsp:cNvPr id="0" name=""/>
        <dsp:cNvSpPr/>
      </dsp:nvSpPr>
      <dsp:spPr>
        <a:xfrm>
          <a:off x="6111917" y="4739"/>
          <a:ext cx="2339412" cy="22521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ru-RU" sz="1600" kern="1200" dirty="0" smtClean="0"/>
            <a:t>Определение положения РН в осях ,измерение углов в 3 осях,</a:t>
          </a:r>
          <a:r>
            <a:rPr lang="en-US" sz="1600" kern="1200" dirty="0" smtClean="0"/>
            <a:t> </a:t>
          </a:r>
          <a:r>
            <a:rPr lang="ru-RU" sz="1600" kern="1200" dirty="0" smtClean="0"/>
            <a:t>измерение ускорения и скорости при помощи библиотеки(</a:t>
          </a:r>
          <a:r>
            <a:rPr lang="en-US" sz="1600" kern="1200" dirty="0" smtClean="0"/>
            <a:t>GY-521</a:t>
          </a:r>
          <a:r>
            <a:rPr lang="en-US" sz="1400" kern="1200" dirty="0" smtClean="0"/>
            <a:t>)</a:t>
          </a:r>
          <a:r>
            <a:rPr lang="ru-RU" sz="1400" kern="1200" dirty="0" smtClean="0"/>
            <a:t>=</a:t>
          </a:r>
          <a:r>
            <a:rPr lang="en-US" sz="1400" kern="1200" dirty="0" smtClean="0"/>
            <a:t>&gt;</a:t>
          </a:r>
          <a:r>
            <a:rPr lang="ru-RU" sz="1400" kern="1200" dirty="0" smtClean="0"/>
            <a:t>запись полученных данных в память </a:t>
          </a:r>
          <a:r>
            <a:rPr lang="en-US" sz="1400" kern="1200" dirty="0" err="1" smtClean="0"/>
            <a:t>microSD</a:t>
          </a:r>
          <a:endParaRPr lang="ru-RU" sz="1400" kern="1200" dirty="0"/>
        </a:p>
      </dsp:txBody>
      <dsp:txXfrm>
        <a:off x="6177879" y="70701"/>
        <a:ext cx="2207488" cy="2120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A8116-C0CD-472E-9AC1-3273229357D3}">
      <dsp:nvSpPr>
        <dsp:cNvPr id="0" name=""/>
        <dsp:cNvSpPr/>
      </dsp:nvSpPr>
      <dsp:spPr>
        <a:xfrm>
          <a:off x="75800" y="1679523"/>
          <a:ext cx="2339753" cy="15476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ru-RU" sz="1600" kern="1200" dirty="0" smtClean="0"/>
            <a:t>Инициализация модулей, проверка сети, отправка сообщения на телефон с информацией об отсутствии ошибок</a:t>
          </a:r>
          <a:endParaRPr lang="ru-RU" sz="1600" kern="1200" dirty="0"/>
        </a:p>
      </dsp:txBody>
      <dsp:txXfrm>
        <a:off x="121130" y="1724853"/>
        <a:ext cx="2249093" cy="1457032"/>
      </dsp:txXfrm>
    </dsp:sp>
    <dsp:sp modelId="{42F4053E-E432-4253-9976-98005AAC9F73}">
      <dsp:nvSpPr>
        <dsp:cNvPr id="0" name=""/>
        <dsp:cNvSpPr/>
      </dsp:nvSpPr>
      <dsp:spPr>
        <a:xfrm rot="21588129">
          <a:off x="2483548" y="2156840"/>
          <a:ext cx="731898" cy="5819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ru-RU" sz="2500" kern="1200" dirty="0"/>
        </a:p>
      </dsp:txBody>
      <dsp:txXfrm>
        <a:off x="2483549" y="2273537"/>
        <a:ext cx="557304" cy="349189"/>
      </dsp:txXfrm>
    </dsp:sp>
    <dsp:sp modelId="{168EB5C1-1616-43B4-B815-4A792700B217}">
      <dsp:nvSpPr>
        <dsp:cNvPr id="0" name=""/>
        <dsp:cNvSpPr/>
      </dsp:nvSpPr>
      <dsp:spPr>
        <a:xfrm>
          <a:off x="3258162" y="1639357"/>
          <a:ext cx="2346700" cy="16060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ru-RU" sz="1600" kern="1200" dirty="0" smtClean="0"/>
            <a:t>Получение координат(</a:t>
          </a:r>
          <a:r>
            <a:rPr lang="en-US" sz="1600" kern="1200" dirty="0" smtClean="0"/>
            <a:t>GY-NEO6MV2 </a:t>
          </a:r>
          <a:r>
            <a:rPr lang="ru-RU" sz="1600" kern="1200" dirty="0" smtClean="0"/>
            <a:t>),запись их в переменную, отправка координат на телефон (</a:t>
          </a:r>
          <a:r>
            <a:rPr lang="en-US" sz="1600" kern="1200" dirty="0" smtClean="0"/>
            <a:t>SIM800L)</a:t>
          </a:r>
          <a:endParaRPr lang="ru-RU" sz="1600" kern="1200" dirty="0"/>
        </a:p>
      </dsp:txBody>
      <dsp:txXfrm>
        <a:off x="3305201" y="1686396"/>
        <a:ext cx="2252622" cy="1511944"/>
      </dsp:txXfrm>
    </dsp:sp>
    <dsp:sp modelId="{55F2EF8C-046A-48FD-89FF-90F049E29497}">
      <dsp:nvSpPr>
        <dsp:cNvPr id="0" name=""/>
        <dsp:cNvSpPr/>
      </dsp:nvSpPr>
      <dsp:spPr>
        <a:xfrm>
          <a:off x="5683590" y="2151377"/>
          <a:ext cx="833392" cy="5819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ru-RU" sz="2500" kern="1200"/>
        </a:p>
      </dsp:txBody>
      <dsp:txXfrm>
        <a:off x="5683590" y="2267773"/>
        <a:ext cx="658798" cy="349189"/>
      </dsp:txXfrm>
    </dsp:sp>
    <dsp:sp modelId="{83E8F9AD-F470-4767-8C2E-D6ADC1A96D9A}">
      <dsp:nvSpPr>
        <dsp:cNvPr id="0" name=""/>
        <dsp:cNvSpPr/>
      </dsp:nvSpPr>
      <dsp:spPr>
        <a:xfrm>
          <a:off x="6566852" y="1639357"/>
          <a:ext cx="2346700" cy="16060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ru-RU" sz="1800" kern="1200" dirty="0" smtClean="0"/>
            <a:t>Возврат программы на предыдущий шаг(отправка координат каждые </a:t>
          </a:r>
          <a:r>
            <a:rPr lang="en-US" sz="1800" kern="1200" dirty="0" smtClean="0"/>
            <a:t>20-30</a:t>
          </a:r>
          <a:r>
            <a:rPr lang="ru-RU" sz="1800" kern="1200" dirty="0" smtClean="0"/>
            <a:t> сек)</a:t>
          </a:r>
          <a:endParaRPr lang="ru-RU" sz="1800" kern="1200" dirty="0"/>
        </a:p>
      </dsp:txBody>
      <dsp:txXfrm>
        <a:off x="6613891" y="1686396"/>
        <a:ext cx="2252622" cy="15119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49987C-33EF-4571-AE8F-B25DB7435D23}" type="datetimeFigureOut">
              <a:rPr lang="ru-RU" smtClean="0"/>
              <a:pPr/>
              <a:t>27.06.2019</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159FF0-7E38-45A8-B53C-F9C4608D1B36}" type="slidenum">
              <a:rPr lang="ru-RU" smtClean="0"/>
              <a:pPr/>
              <a:t>‹#›</a:t>
            </a:fld>
            <a:endParaRPr lang="ru-RU"/>
          </a:p>
        </p:txBody>
      </p:sp>
    </p:spTree>
    <p:extLst>
      <p:ext uri="{BB962C8B-B14F-4D97-AF65-F5344CB8AC3E}">
        <p14:creationId xmlns:p14="http://schemas.microsoft.com/office/powerpoint/2010/main" xmlns="" val="2683699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24159FF0-7E38-45A8-B53C-F9C4608D1B36}" type="slidenum">
              <a:rPr lang="ru-RU" smtClean="0"/>
              <a:pPr/>
              <a:t>9</a:t>
            </a:fld>
            <a:endParaRPr lang="ru-RU"/>
          </a:p>
        </p:txBody>
      </p:sp>
    </p:spTree>
    <p:extLst>
      <p:ext uri="{BB962C8B-B14F-4D97-AF65-F5344CB8AC3E}">
        <p14:creationId xmlns:p14="http://schemas.microsoft.com/office/powerpoint/2010/main" xmlns="" val="1839256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24159FF0-7E38-45A8-B53C-F9C4608D1B36}" type="slidenum">
              <a:rPr lang="ru-RU" smtClean="0"/>
              <a:pPr/>
              <a:t>42</a:t>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24159FF0-7E38-45A8-B53C-F9C4608D1B36}" type="slidenum">
              <a:rPr lang="ru-RU" smtClean="0"/>
              <a:pPr/>
              <a:t>45</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845939" y="3360263"/>
            <a:ext cx="2406551"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0" name="Text Placeholder 3"/>
          <p:cNvSpPr>
            <a:spLocks noGrp="1"/>
          </p:cNvSpPr>
          <p:nvPr>
            <p:ph type="body" sz="half" idx="16"/>
          </p:nvPr>
        </p:nvSpPr>
        <p:spPr>
          <a:xfrm>
            <a:off x="3378160" y="3363435"/>
            <a:ext cx="2396873"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7877857F-6418-4AE5-AE34-48DFBA801C9B}" type="datetimeFigureOut">
              <a:rPr lang="ru-RU" smtClean="0"/>
              <a:pPr/>
              <a:t>27.06.2019</a:t>
            </a:fld>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38796E43-CBA0-461F-8396-E6771F509B7C}" type="slidenum">
              <a:rPr lang="ru-RU" smtClean="0"/>
              <a:pPr/>
              <a:t>‹#›</a:t>
            </a:fld>
            <a:endParaRPr lang="ru-RU" dirty="0"/>
          </a:p>
        </p:txBody>
      </p:sp>
    </p:spTree>
    <p:extLst>
      <p:ext uri="{BB962C8B-B14F-4D97-AF65-F5344CB8AC3E}">
        <p14:creationId xmlns:p14="http://schemas.microsoft.com/office/powerpoint/2010/main" xmlns="" val="363266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82E4DA2A-9B3B-47D4-B76C-B3E4EB2B04A7}" type="datetimeFigureOut">
              <a:rPr lang="ru-RU" smtClean="0"/>
              <a:pPr/>
              <a:t>27.06.2019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4DA2A-9B3B-47D4-B76C-B3E4EB2B04A7}" type="datetimeFigureOut">
              <a:rPr lang="ru-RU" smtClean="0"/>
              <a:pPr/>
              <a:t>27.06.2019</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ABEA8-675D-4301-9457-FF0D1B67B2FF}"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jpe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hyperlink" Target="https://drive.google.com/file/d/1RlyLYZ1s-Po6k_22b-LNkLpVSvLTyMp5/view?usp=drivesd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214282" y="2000240"/>
            <a:ext cx="8643998" cy="2714644"/>
          </a:xfrm>
        </p:spPr>
        <p:txBody>
          <a:bodyPr>
            <a:normAutofit fontScale="90000"/>
          </a:bodyPr>
          <a:lstStyle/>
          <a:p>
            <a:r>
              <a:rPr lang="ru-RU" sz="3600" b="1" dirty="0" smtClean="0">
                <a:latin typeface="Times New Roman" pitchFamily="18" charset="0"/>
                <a:cs typeface="Times New Roman" pitchFamily="18" charset="0"/>
              </a:rPr>
              <a:t/>
            </a:r>
            <a:br>
              <a:rPr lang="ru-RU" sz="3600" b="1" dirty="0" smtClean="0">
                <a:latin typeface="Times New Roman" pitchFamily="18" charset="0"/>
                <a:cs typeface="Times New Roman" pitchFamily="18" charset="0"/>
              </a:rPr>
            </a:br>
            <a:r>
              <a:rPr lang="ru-RU" b="1" dirty="0" smtClean="0">
                <a:solidFill>
                  <a:srgbClr val="C00000"/>
                </a:solidFill>
                <a:latin typeface="Times New Roman" pitchFamily="18" charset="0"/>
                <a:cs typeface="Times New Roman" pitchFamily="18" charset="0"/>
              </a:rPr>
              <a:t>ГИРД 2</a:t>
            </a:r>
            <a:r>
              <a:rPr lang="ru-RU" sz="3200" dirty="0"/>
              <a:t/>
            </a:r>
            <a:br>
              <a:rPr lang="ru-RU" sz="3200" dirty="0"/>
            </a:br>
            <a:r>
              <a:rPr lang="ru-RU" sz="3600" b="1" dirty="0" smtClean="0">
                <a:solidFill>
                  <a:srgbClr val="002060"/>
                </a:solidFill>
                <a:latin typeface="Times New Roman" pitchFamily="18" charset="0"/>
                <a:cs typeface="Times New Roman" pitchFamily="18" charset="0"/>
              </a:rPr>
              <a:t>ПРОЕКТ </a:t>
            </a:r>
            <a:r>
              <a:rPr lang="ru-RU" sz="3600" b="1" dirty="0" smtClean="0">
                <a:solidFill>
                  <a:srgbClr val="C00000"/>
                </a:solidFill>
                <a:latin typeface="Times New Roman" pitchFamily="18" charset="0"/>
                <a:cs typeface="Times New Roman" pitchFamily="18" charset="0"/>
              </a:rPr>
              <a:t>РН</a:t>
            </a:r>
            <a:r>
              <a:rPr lang="ru-RU" dirty="0">
                <a:solidFill>
                  <a:srgbClr val="002060"/>
                </a:solidFill>
                <a:latin typeface="Times New Roman" pitchFamily="18" charset="0"/>
                <a:cs typeface="Times New Roman" pitchFamily="18" charset="0"/>
              </a:rPr>
              <a:t/>
            </a:r>
            <a:br>
              <a:rPr lang="ru-RU" dirty="0">
                <a:solidFill>
                  <a:srgbClr val="002060"/>
                </a:solidFill>
                <a:latin typeface="Times New Roman" pitchFamily="18" charset="0"/>
                <a:cs typeface="Times New Roman" pitchFamily="18" charset="0"/>
              </a:rPr>
            </a:br>
            <a:r>
              <a:rPr lang="ru-RU" sz="3100" b="1" dirty="0" smtClean="0">
                <a:solidFill>
                  <a:srgbClr val="002060"/>
                </a:solidFill>
                <a:latin typeface="Times New Roman" pitchFamily="18" charset="0"/>
                <a:cs typeface="Times New Roman" pitchFamily="18" charset="0"/>
              </a:rPr>
              <a:t>команды </a:t>
            </a:r>
            <a:r>
              <a:rPr lang="ru-RU" sz="3100" b="1" dirty="0" smtClean="0">
                <a:solidFill>
                  <a:schemeClr val="accent2">
                    <a:lumMod val="75000"/>
                  </a:schemeClr>
                </a:solidFill>
                <a:latin typeface="Times New Roman" pitchFamily="18" charset="0"/>
                <a:cs typeface="Times New Roman" pitchFamily="18" charset="0"/>
              </a:rPr>
              <a:t>«Сокол»</a:t>
            </a:r>
            <a:br>
              <a:rPr lang="ru-RU" sz="3100" b="1" dirty="0" smtClean="0">
                <a:solidFill>
                  <a:schemeClr val="accent2">
                    <a:lumMod val="75000"/>
                  </a:schemeClr>
                </a:solidFill>
                <a:latin typeface="Times New Roman" pitchFamily="18" charset="0"/>
                <a:cs typeface="Times New Roman" pitchFamily="18" charset="0"/>
              </a:rPr>
            </a:br>
            <a:r>
              <a:rPr lang="ru-RU" sz="3100" b="1" dirty="0" smtClean="0">
                <a:solidFill>
                  <a:srgbClr val="002060"/>
                </a:solidFill>
                <a:latin typeface="Times New Roman" pitchFamily="18" charset="0"/>
                <a:cs typeface="Times New Roman" pitchFamily="18" charset="0"/>
              </a:rPr>
              <a:t>МБОУ «Гимназия №8», г.Шумерля, Чувашской Республики</a:t>
            </a:r>
            <a:r>
              <a:rPr lang="ru-RU" sz="6000" dirty="0">
                <a:solidFill>
                  <a:srgbClr val="002060"/>
                </a:solidFill>
                <a:latin typeface="Times New Roman" pitchFamily="18" charset="0"/>
                <a:cs typeface="Times New Roman" pitchFamily="18" charset="0"/>
              </a:rPr>
              <a:t/>
            </a:r>
            <a:br>
              <a:rPr lang="ru-RU" sz="6000" dirty="0">
                <a:solidFill>
                  <a:srgbClr val="002060"/>
                </a:solidFill>
                <a:latin typeface="Times New Roman" pitchFamily="18" charset="0"/>
                <a:cs typeface="Times New Roman" pitchFamily="18" charset="0"/>
              </a:rPr>
            </a:br>
            <a:endParaRPr lang="ru-RU" sz="6000" dirty="0">
              <a:solidFill>
                <a:srgbClr val="002060"/>
              </a:solidFill>
              <a:latin typeface="Times New Roman" pitchFamily="18" charset="0"/>
              <a:cs typeface="Times New Roman" pitchFamily="18" charset="0"/>
            </a:endParaRPr>
          </a:p>
        </p:txBody>
      </p:sp>
      <p:sp>
        <p:nvSpPr>
          <p:cNvPr id="7" name="Подзаголовок 6"/>
          <p:cNvSpPr>
            <a:spLocks noGrp="1"/>
          </p:cNvSpPr>
          <p:nvPr>
            <p:ph type="subTitle" idx="1"/>
          </p:nvPr>
        </p:nvSpPr>
        <p:spPr>
          <a:xfrm>
            <a:off x="5072066" y="4572008"/>
            <a:ext cx="3857652" cy="1643074"/>
          </a:xfrm>
        </p:spPr>
        <p:txBody>
          <a:bodyPr>
            <a:noAutofit/>
          </a:bodyPr>
          <a:lstStyle/>
          <a:p>
            <a:pPr algn="r"/>
            <a:r>
              <a:rPr lang="ru-RU" sz="1800" b="1" dirty="0" smtClean="0">
                <a:solidFill>
                  <a:srgbClr val="002060"/>
                </a:solidFill>
                <a:latin typeface="Times New Roman" pitchFamily="18" charset="0"/>
                <a:cs typeface="Times New Roman" pitchFamily="18" charset="0"/>
              </a:rPr>
              <a:t>Выполнили:</a:t>
            </a:r>
            <a:endParaRPr lang="ru-RU" sz="1800" b="1" dirty="0">
              <a:solidFill>
                <a:srgbClr val="002060"/>
              </a:solidFill>
              <a:latin typeface="Times New Roman" pitchFamily="18" charset="0"/>
              <a:cs typeface="Times New Roman" pitchFamily="18" charset="0"/>
            </a:endParaRPr>
          </a:p>
          <a:p>
            <a:pPr algn="r"/>
            <a:r>
              <a:rPr lang="ru-RU" sz="1800" b="1" dirty="0" err="1" smtClean="0">
                <a:solidFill>
                  <a:srgbClr val="002060"/>
                </a:solidFill>
                <a:latin typeface="Times New Roman" pitchFamily="18" charset="0"/>
                <a:cs typeface="Times New Roman" pitchFamily="18" charset="0"/>
              </a:rPr>
              <a:t>Ярадаев</a:t>
            </a:r>
            <a:r>
              <a:rPr lang="ru-RU" sz="1800" b="1" dirty="0" smtClean="0">
                <a:solidFill>
                  <a:srgbClr val="002060"/>
                </a:solidFill>
                <a:latin typeface="Times New Roman" pitchFamily="18" charset="0"/>
                <a:cs typeface="Times New Roman" pitchFamily="18" charset="0"/>
              </a:rPr>
              <a:t> Ю.Ю., Краснов А.С., Егоров Д.С.</a:t>
            </a:r>
            <a:endParaRPr lang="ru-RU" sz="1800" dirty="0">
              <a:solidFill>
                <a:srgbClr val="002060"/>
              </a:solidFill>
              <a:latin typeface="Times New Roman" pitchFamily="18" charset="0"/>
              <a:cs typeface="Times New Roman" pitchFamily="18" charset="0"/>
            </a:endParaRPr>
          </a:p>
          <a:p>
            <a:pPr algn="r"/>
            <a:r>
              <a:rPr lang="ru-RU" sz="1800" b="1" dirty="0" smtClean="0">
                <a:solidFill>
                  <a:srgbClr val="002060"/>
                </a:solidFill>
                <a:latin typeface="Times New Roman" pitchFamily="18" charset="0"/>
                <a:cs typeface="Times New Roman" pitchFamily="18" charset="0"/>
              </a:rPr>
              <a:t>Руководители команды:</a:t>
            </a:r>
            <a:endParaRPr lang="ru-RU" sz="1800" dirty="0">
              <a:solidFill>
                <a:srgbClr val="002060"/>
              </a:solidFill>
              <a:latin typeface="Times New Roman" pitchFamily="18" charset="0"/>
              <a:cs typeface="Times New Roman" pitchFamily="18" charset="0"/>
            </a:endParaRPr>
          </a:p>
          <a:p>
            <a:pPr algn="r"/>
            <a:r>
              <a:rPr lang="ru-RU" sz="1800" b="1" dirty="0" err="1">
                <a:solidFill>
                  <a:srgbClr val="002060"/>
                </a:solidFill>
                <a:latin typeface="Times New Roman" pitchFamily="18" charset="0"/>
                <a:cs typeface="Times New Roman" pitchFamily="18" charset="0"/>
              </a:rPr>
              <a:t>Ковалив</a:t>
            </a:r>
            <a:r>
              <a:rPr lang="ru-RU" sz="1800" b="1" dirty="0">
                <a:solidFill>
                  <a:srgbClr val="002060"/>
                </a:solidFill>
                <a:latin typeface="Times New Roman" pitchFamily="18" charset="0"/>
                <a:cs typeface="Times New Roman" pitchFamily="18" charset="0"/>
              </a:rPr>
              <a:t> Н.В</a:t>
            </a:r>
            <a:r>
              <a:rPr lang="ru-RU" sz="1800" b="1" dirty="0" smtClean="0">
                <a:solidFill>
                  <a:srgbClr val="002060"/>
                </a:solidFill>
                <a:latin typeface="Times New Roman" pitchFamily="18" charset="0"/>
                <a:cs typeface="Times New Roman" pitchFamily="18" charset="0"/>
              </a:rPr>
              <a:t>., </a:t>
            </a:r>
            <a:r>
              <a:rPr lang="ru-RU" sz="1800" b="1" dirty="0" err="1" smtClean="0">
                <a:solidFill>
                  <a:srgbClr val="002060"/>
                </a:solidFill>
                <a:latin typeface="Times New Roman" pitchFamily="18" charset="0"/>
                <a:cs typeface="Times New Roman" pitchFamily="18" charset="0"/>
              </a:rPr>
              <a:t>Таратин</a:t>
            </a:r>
            <a:r>
              <a:rPr lang="ru-RU" sz="1800" b="1" dirty="0" smtClean="0">
                <a:solidFill>
                  <a:srgbClr val="002060"/>
                </a:solidFill>
                <a:latin typeface="Times New Roman" pitchFamily="18" charset="0"/>
                <a:cs typeface="Times New Roman" pitchFamily="18" charset="0"/>
              </a:rPr>
              <a:t> А.М.  </a:t>
            </a:r>
            <a:endParaRPr lang="ru-RU" sz="1800" dirty="0">
              <a:solidFill>
                <a:srgbClr val="002060"/>
              </a:solidFill>
              <a:latin typeface="Times New Roman" pitchFamily="18" charset="0"/>
              <a:cs typeface="Times New Roman" pitchFamily="18" charset="0"/>
            </a:endParaRPr>
          </a:p>
        </p:txBody>
      </p:sp>
      <p:sp>
        <p:nvSpPr>
          <p:cNvPr id="8" name="TextBox 7"/>
          <p:cNvSpPr txBox="1"/>
          <p:nvPr/>
        </p:nvSpPr>
        <p:spPr>
          <a:xfrm>
            <a:off x="642910" y="714356"/>
            <a:ext cx="8215370" cy="984885"/>
          </a:xfrm>
          <a:prstGeom prst="rect">
            <a:avLst/>
          </a:prstGeom>
          <a:noFill/>
        </p:spPr>
        <p:txBody>
          <a:bodyPr wrap="square" rtlCol="0">
            <a:spAutoFit/>
          </a:bodyPr>
          <a:lstStyle/>
          <a:p>
            <a:pPr algn="ctr"/>
            <a:r>
              <a:rPr lang="en-US" sz="2000" b="1" dirty="0" smtClean="0">
                <a:solidFill>
                  <a:srgbClr val="002060"/>
                </a:solidFill>
                <a:latin typeface="Times New Roman" pitchFamily="18" charset="0"/>
                <a:cs typeface="Times New Roman" pitchFamily="18" charset="0"/>
              </a:rPr>
              <a:t>VIII </a:t>
            </a:r>
            <a:r>
              <a:rPr lang="ru-RU" sz="2000" b="1" dirty="0">
                <a:solidFill>
                  <a:srgbClr val="002060"/>
                </a:solidFill>
                <a:latin typeface="Times New Roman" pitchFamily="18" charset="0"/>
                <a:cs typeface="Times New Roman" pitchFamily="18" charset="0"/>
              </a:rPr>
              <a:t>Российский чемпионат проекта «Воздушно-инженерная школа»</a:t>
            </a:r>
          </a:p>
          <a:p>
            <a:pPr algn="ctr"/>
            <a:r>
              <a:rPr lang="ru-RU" sz="2000" b="1" dirty="0">
                <a:solidFill>
                  <a:srgbClr val="002060"/>
                </a:solidFill>
                <a:latin typeface="Times New Roman" pitchFamily="18" charset="0"/>
                <a:cs typeface="Times New Roman" pitchFamily="18" charset="0"/>
              </a:rPr>
              <a:t>ЗИМНЯЯ ОТБОРОЧНАЯ СЕССИЯ</a:t>
            </a:r>
          </a:p>
          <a:p>
            <a:pPr algn="ctr"/>
            <a:endParaRPr lang="ru-RU" dirty="0"/>
          </a:p>
        </p:txBody>
      </p:sp>
      <p:pic>
        <p:nvPicPr>
          <p:cNvPr id="9" name="Picture 4" descr="logo"/>
          <p:cNvPicPr>
            <a:picLocks noChangeAspect="1" noChangeArrowheads="1"/>
          </p:cNvPicPr>
          <p:nvPr/>
        </p:nvPicPr>
        <p:blipFill>
          <a:blip r:embed="rId3"/>
          <a:srcRect/>
          <a:stretch>
            <a:fillRect/>
          </a:stretch>
        </p:blipFill>
        <p:spPr bwMode="auto">
          <a:xfrm>
            <a:off x="3786182" y="0"/>
            <a:ext cx="1928810" cy="1103363"/>
          </a:xfrm>
          <a:prstGeom prst="rect">
            <a:avLst/>
          </a:prstGeom>
          <a:noFill/>
          <a:ln w="9525">
            <a:noFill/>
            <a:miter lim="800000"/>
            <a:headEnd/>
            <a:tailEnd/>
          </a:ln>
        </p:spPr>
      </p:pic>
      <p:sp>
        <p:nvSpPr>
          <p:cNvPr id="10" name="TextBox 9"/>
          <p:cNvSpPr txBox="1"/>
          <p:nvPr/>
        </p:nvSpPr>
        <p:spPr>
          <a:xfrm>
            <a:off x="1571604" y="6215082"/>
            <a:ext cx="5643602" cy="400110"/>
          </a:xfrm>
          <a:prstGeom prst="rect">
            <a:avLst/>
          </a:prstGeom>
          <a:noFill/>
        </p:spPr>
        <p:txBody>
          <a:bodyPr wrap="square" rtlCol="0">
            <a:spAutoFit/>
          </a:bodyPr>
          <a:lstStyle/>
          <a:p>
            <a:pPr algn="ctr"/>
            <a:r>
              <a:rPr lang="ru-RU" sz="2000" b="1" dirty="0" smtClean="0">
                <a:solidFill>
                  <a:schemeClr val="tx2"/>
                </a:solidFill>
                <a:latin typeface="Times New Roman" pitchFamily="18" charset="0"/>
                <a:cs typeface="Times New Roman" pitchFamily="18" charset="0"/>
              </a:rPr>
              <a:t>Москва – МГУ им. М.В. Ломоносова – 2019 г.</a:t>
            </a:r>
            <a:endParaRPr lang="ru-RU" sz="2000" b="1" dirty="0">
              <a:solidFill>
                <a:schemeClr val="tx2"/>
              </a:solidFill>
              <a:latin typeface="Times New Roman" pitchFamily="18" charset="0"/>
              <a:cs typeface="Times New Roman" pitchFamily="18" charset="0"/>
            </a:endParaRPr>
          </a:p>
        </p:txBody>
      </p:sp>
      <p:pic>
        <p:nvPicPr>
          <p:cNvPr id="12" name="Picture 1" descr="C:\Users\004\Pictures\сокол.jpg"/>
          <p:cNvPicPr>
            <a:picLocks noChangeAspect="1" noChangeArrowheads="1"/>
          </p:cNvPicPr>
          <p:nvPr/>
        </p:nvPicPr>
        <p:blipFill>
          <a:blip r:embed="rId4" cstate="print"/>
          <a:srcRect/>
          <a:stretch>
            <a:fillRect/>
          </a:stretch>
        </p:blipFill>
        <p:spPr bwMode="auto">
          <a:xfrm>
            <a:off x="0" y="928670"/>
            <a:ext cx="2527800" cy="2514598"/>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8070" y="134463"/>
            <a:ext cx="8229600" cy="1656184"/>
          </a:xfrm>
        </p:spPr>
        <p:txBody>
          <a:bodyPr>
            <a:normAutofit fontScale="90000"/>
          </a:bodyPr>
          <a:lstStyle/>
          <a:p>
            <a:r>
              <a:rPr lang="ru-RU" sz="3600" b="1" dirty="0" smtClean="0">
                <a:solidFill>
                  <a:srgbClr val="C00000"/>
                </a:solidFill>
                <a:latin typeface="Times New Roman" pitchFamily="18" charset="0"/>
                <a:cs typeface="Times New Roman" pitchFamily="18" charset="0"/>
              </a:rPr>
              <a:t>Конструктивные решения-</a:t>
            </a:r>
            <a:br>
              <a:rPr lang="ru-RU" sz="3600" b="1" dirty="0" smtClean="0">
                <a:solidFill>
                  <a:srgbClr val="C00000"/>
                </a:solidFill>
                <a:latin typeface="Times New Roman" pitchFamily="18" charset="0"/>
                <a:cs typeface="Times New Roman" pitchFamily="18" charset="0"/>
              </a:rPr>
            </a:br>
            <a:r>
              <a:rPr lang="ru-RU" sz="3600" b="1" dirty="0" smtClean="0">
                <a:solidFill>
                  <a:srgbClr val="C00000"/>
                </a:solidFill>
                <a:latin typeface="Times New Roman" pitchFamily="18" charset="0"/>
                <a:cs typeface="Times New Roman" pitchFamily="18" charset="0"/>
              </a:rPr>
              <a:t>обтекатель оживальной формы уменьшает сопротивление воздуха</a:t>
            </a:r>
            <a:endParaRPr lang="ru-RU" sz="3600" b="1" dirty="0">
              <a:solidFill>
                <a:srgbClr val="C00000"/>
              </a:solidFill>
              <a:latin typeface="Times New Roman" pitchFamily="18" charset="0"/>
              <a:cs typeface="Times New Roman" pitchFamily="18" charset="0"/>
            </a:endParaRPr>
          </a:p>
        </p:txBody>
      </p:sp>
      <p:pic>
        <p:nvPicPr>
          <p:cNvPr id="5123" name="Picture 3" descr="C:\Users\учитель\Documents\Королевские 2019\21-01-2019_19-12-34\об2.png"/>
          <p:cNvPicPr>
            <a:picLocks noChangeAspect="1" noChangeArrowheads="1"/>
          </p:cNvPicPr>
          <p:nvPr/>
        </p:nvPicPr>
        <p:blipFill>
          <a:blip r:embed="rId2"/>
          <a:srcRect/>
          <a:stretch>
            <a:fillRect/>
          </a:stretch>
        </p:blipFill>
        <p:spPr bwMode="auto">
          <a:xfrm>
            <a:off x="2123727" y="1758599"/>
            <a:ext cx="5218287" cy="509254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214290"/>
            <a:ext cx="8229600" cy="654032"/>
          </a:xfrm>
        </p:spPr>
        <p:txBody>
          <a:bodyPr>
            <a:normAutofit fontScale="90000"/>
          </a:bodyPr>
          <a:lstStyle/>
          <a:p>
            <a:r>
              <a:rPr lang="ru-RU" sz="3600" b="1" dirty="0" smtClean="0">
                <a:solidFill>
                  <a:srgbClr val="C00000"/>
                </a:solidFill>
                <a:latin typeface="Times New Roman" pitchFamily="18" charset="0"/>
                <a:cs typeface="Times New Roman" pitchFamily="18" charset="0"/>
              </a:rPr>
              <a:t>Двигатель </a:t>
            </a:r>
            <a:r>
              <a:rPr lang="ru-RU" sz="3100" b="1" dirty="0" smtClean="0">
                <a:solidFill>
                  <a:srgbClr val="C00000"/>
                </a:solidFill>
                <a:latin typeface="Times New Roman" pitchFamily="18" charset="0"/>
                <a:cs typeface="Times New Roman" pitchFamily="18" charset="0"/>
              </a:rPr>
              <a:t>РД1-100</a:t>
            </a:r>
            <a:r>
              <a:rPr lang="ru-RU" sz="3100" b="1" dirty="0" smtClean="0">
                <a:latin typeface="Times New Roman" pitchFamily="18" charset="0"/>
                <a:cs typeface="Times New Roman" pitchFamily="18" charset="0"/>
              </a:rPr>
              <a:t>  - 7 </a:t>
            </a:r>
            <a:r>
              <a:rPr lang="en-US" sz="3100" b="1" dirty="0" smtClean="0">
                <a:latin typeface="Times New Roman" pitchFamily="18" charset="0"/>
                <a:cs typeface="Times New Roman" pitchFamily="18" charset="0"/>
              </a:rPr>
              <a:t>M </a:t>
            </a:r>
            <a:r>
              <a:rPr lang="ru-RU" sz="3100" b="1" dirty="0" smtClean="0">
                <a:latin typeface="Times New Roman" pitchFamily="18" charset="0"/>
                <a:cs typeface="Times New Roman" pitchFamily="18" charset="0"/>
              </a:rPr>
              <a:t>твердотопливный для моделей ракет</a:t>
            </a:r>
            <a:endParaRPr lang="ru-RU" sz="3100" b="1" dirty="0">
              <a:solidFill>
                <a:srgbClr val="C00000"/>
              </a:solidFill>
              <a:latin typeface="Times New Roman" pitchFamily="18" charset="0"/>
              <a:cs typeface="Times New Roman" pitchFamily="18" charset="0"/>
            </a:endParaRPr>
          </a:p>
        </p:txBody>
      </p:sp>
      <p:pic>
        <p:nvPicPr>
          <p:cNvPr id="4" name="Picture 2" descr="http://podarini.ru/published/publicdata/GREATEMPERORMAGAZIN4/attachments/SC/products_pictures/RD1-100-01_enl.jpg"/>
          <p:cNvPicPr>
            <a:picLocks noChangeAspect="1" noChangeArrowheads="1"/>
          </p:cNvPicPr>
          <p:nvPr/>
        </p:nvPicPr>
        <p:blipFill>
          <a:blip r:embed="rId2"/>
          <a:srcRect/>
          <a:stretch>
            <a:fillRect/>
          </a:stretch>
        </p:blipFill>
        <p:spPr bwMode="auto">
          <a:xfrm>
            <a:off x="214282" y="571480"/>
            <a:ext cx="2228521" cy="1855244"/>
          </a:xfrm>
          <a:prstGeom prst="rect">
            <a:avLst/>
          </a:prstGeom>
          <a:noFill/>
        </p:spPr>
      </p:pic>
      <p:sp>
        <p:nvSpPr>
          <p:cNvPr id="5" name="TextBox 4"/>
          <p:cNvSpPr txBox="1"/>
          <p:nvPr/>
        </p:nvSpPr>
        <p:spPr>
          <a:xfrm>
            <a:off x="0" y="3643314"/>
            <a:ext cx="7072362" cy="3046988"/>
          </a:xfrm>
          <a:prstGeom prst="rect">
            <a:avLst/>
          </a:prstGeom>
          <a:noFill/>
        </p:spPr>
        <p:txBody>
          <a:bodyPr wrap="square" rtlCol="0">
            <a:spAutoFit/>
          </a:bodyPr>
          <a:lstStyle/>
          <a:p>
            <a:r>
              <a:rPr lang="ru-RU" sz="1200" b="1" dirty="0" smtClean="0">
                <a:solidFill>
                  <a:srgbClr val="C00000"/>
                </a:solidFill>
                <a:latin typeface="Times New Roman" pitchFamily="18" charset="0"/>
                <a:cs typeface="Times New Roman" pitchFamily="18" charset="0"/>
              </a:rPr>
              <a:t>ТЕХНИЧЕСКАЯ ХАРАКТЕРИСТИКА</a:t>
            </a:r>
            <a:r>
              <a:rPr lang="ru-RU" sz="1200" b="1" dirty="0" smtClean="0">
                <a:latin typeface="Times New Roman" pitchFamily="18" charset="0"/>
                <a:cs typeface="Times New Roman" pitchFamily="18" charset="0"/>
              </a:rPr>
              <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Диаметр наружный 29 мм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Длина 240 мм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Длина канала 195 мм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Масса 200 </a:t>
            </a:r>
            <a:r>
              <a:rPr lang="ru-RU" sz="1200" b="1" dirty="0" err="1" smtClean="0">
                <a:latin typeface="Times New Roman" pitchFamily="18" charset="0"/>
                <a:cs typeface="Times New Roman" pitchFamily="18" charset="0"/>
              </a:rPr>
              <a:t>гр</a:t>
            </a:r>
            <a:r>
              <a:rPr lang="ru-RU" sz="1200" b="1" dirty="0" smtClean="0">
                <a:latin typeface="Times New Roman" pitchFamily="18" charset="0"/>
                <a:cs typeface="Times New Roman" pitchFamily="18" charset="0"/>
              </a:rPr>
              <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Импульс тяги суммарный 100-110 Н∙с</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Тяга максимальная 120 Н</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Тяга средняя 50 Н</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Время горения заряда 2 с</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Время горения замедлителя 7 с.</a:t>
            </a:r>
            <a:br>
              <a:rPr lang="ru-RU" sz="1200" b="1" dirty="0" smtClean="0">
                <a:latin typeface="Times New Roman" pitchFamily="18" charset="0"/>
                <a:cs typeface="Times New Roman" pitchFamily="18" charset="0"/>
              </a:rPr>
            </a:br>
            <a:r>
              <a:rPr lang="ru-RU" sz="1200" b="1" dirty="0" smtClean="0">
                <a:solidFill>
                  <a:srgbClr val="C00000"/>
                </a:solidFill>
                <a:latin typeface="Times New Roman" pitchFamily="18" charset="0"/>
                <a:cs typeface="Times New Roman" pitchFamily="18" charset="0"/>
              </a:rPr>
              <a:t>УСЛОВИЯ И ПРАВИЛА ЭКСПЛУАТАЦИИ</a:t>
            </a:r>
            <a:r>
              <a:rPr lang="ru-RU" sz="1200" b="1" dirty="0" smtClean="0">
                <a:latin typeface="Times New Roman" pitchFamily="18" charset="0"/>
                <a:cs typeface="Times New Roman" pitchFamily="18" charset="0"/>
              </a:rPr>
              <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Хранить в сухом месте при температуре от -20 до +30 ˚С.</a:t>
            </a:r>
            <a:br>
              <a:rPr lang="ru-RU" sz="1200" b="1" dirty="0" smtClean="0">
                <a:latin typeface="Times New Roman" pitchFamily="18" charset="0"/>
                <a:cs typeface="Times New Roman" pitchFamily="18" charset="0"/>
              </a:rPr>
            </a:br>
            <a:r>
              <a:rPr lang="ru-RU" sz="1200" b="1" dirty="0" err="1" smtClean="0">
                <a:latin typeface="Times New Roman" pitchFamily="18" charset="0"/>
                <a:cs typeface="Times New Roman" pitchFamily="18" charset="0"/>
              </a:rPr>
              <a:t>Поджиг</a:t>
            </a:r>
            <a:r>
              <a:rPr lang="ru-RU" sz="1200" b="1" dirty="0" smtClean="0">
                <a:latin typeface="Times New Roman" pitchFamily="18" charset="0"/>
                <a:cs typeface="Times New Roman" pitchFamily="18" charset="0"/>
              </a:rPr>
              <a:t> производить специализированным электрическим запалом (поставляется в комплекте).</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Запал вставлять до упора на глубину 36 мм.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Во время работы двигателя находится на расстоянии не менее 10 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Категорически запрещается доработка двигателя.</a:t>
            </a:r>
            <a:endParaRPr lang="ru-RU" sz="1200" b="1" dirty="0">
              <a:latin typeface="Times New Roman" pitchFamily="18" charset="0"/>
              <a:cs typeface="Times New Roman" pitchFamily="18" charset="0"/>
            </a:endParaRPr>
          </a:p>
        </p:txBody>
      </p:sp>
      <p:pic>
        <p:nvPicPr>
          <p:cNvPr id="31746" name="Picture 2"/>
          <p:cNvPicPr>
            <a:picLocks noChangeAspect="1" noChangeArrowheads="1"/>
          </p:cNvPicPr>
          <p:nvPr/>
        </p:nvPicPr>
        <p:blipFill>
          <a:blip r:embed="rId3"/>
          <a:srcRect/>
          <a:stretch>
            <a:fillRect/>
          </a:stretch>
        </p:blipFill>
        <p:spPr bwMode="auto">
          <a:xfrm>
            <a:off x="4643438" y="1000108"/>
            <a:ext cx="4000528" cy="1744230"/>
          </a:xfrm>
          <a:prstGeom prst="rect">
            <a:avLst/>
          </a:prstGeom>
          <a:noFill/>
          <a:ln w="9525">
            <a:noFill/>
            <a:miter lim="800000"/>
            <a:headEnd/>
            <a:tailEnd/>
          </a:ln>
          <a:effectLst/>
        </p:spPr>
      </p:pic>
      <p:pic>
        <p:nvPicPr>
          <p:cNvPr id="31747" name="Picture 3"/>
          <p:cNvPicPr>
            <a:picLocks noChangeAspect="1" noChangeArrowheads="1"/>
          </p:cNvPicPr>
          <p:nvPr/>
        </p:nvPicPr>
        <p:blipFill>
          <a:blip r:embed="rId4"/>
          <a:srcRect/>
          <a:stretch>
            <a:fillRect/>
          </a:stretch>
        </p:blipFill>
        <p:spPr bwMode="auto">
          <a:xfrm>
            <a:off x="4643438" y="2928934"/>
            <a:ext cx="4248147" cy="2435547"/>
          </a:xfrm>
          <a:prstGeom prst="rect">
            <a:avLst/>
          </a:prstGeom>
          <a:noFill/>
          <a:ln w="9525">
            <a:noFill/>
            <a:miter lim="800000"/>
            <a:headEnd/>
            <a:tailEnd/>
          </a:ln>
          <a:effectLst/>
        </p:spPr>
      </p:pic>
      <p:sp>
        <p:nvSpPr>
          <p:cNvPr id="8" name="TextBox 7"/>
          <p:cNvSpPr txBox="1"/>
          <p:nvPr/>
        </p:nvSpPr>
        <p:spPr>
          <a:xfrm>
            <a:off x="4929190" y="5286388"/>
            <a:ext cx="4000528" cy="369332"/>
          </a:xfrm>
          <a:prstGeom prst="rect">
            <a:avLst/>
          </a:prstGeom>
          <a:noFill/>
        </p:spPr>
        <p:txBody>
          <a:bodyPr wrap="square" rtlCol="0">
            <a:spAutoFit/>
          </a:bodyPr>
          <a:lstStyle/>
          <a:p>
            <a:r>
              <a:rPr lang="ru-RU" b="1" dirty="0" smtClean="0">
                <a:solidFill>
                  <a:srgbClr val="C00000"/>
                </a:solidFill>
                <a:latin typeface="Times New Roman" pitchFamily="18" charset="0"/>
                <a:cs typeface="Times New Roman" pitchFamily="18" charset="0"/>
              </a:rPr>
              <a:t>График изменения тяги двигателя</a:t>
            </a:r>
            <a:endParaRPr lang="ru-RU" b="1" dirty="0">
              <a:solidFill>
                <a:srgbClr val="C00000"/>
              </a:solidFill>
              <a:latin typeface="Times New Roman" pitchFamily="18" charset="0"/>
              <a:cs typeface="Times New Roman" pitchFamily="18" charset="0"/>
            </a:endParaRPr>
          </a:p>
        </p:txBody>
      </p:sp>
      <p:sp>
        <p:nvSpPr>
          <p:cNvPr id="9" name="Прямоугольник 1"/>
          <p:cNvSpPr>
            <a:spLocks noChangeArrowheads="1"/>
          </p:cNvSpPr>
          <p:nvPr/>
        </p:nvSpPr>
        <p:spPr bwMode="auto">
          <a:xfrm>
            <a:off x="2214546" y="1214422"/>
            <a:ext cx="2286016" cy="1384995"/>
          </a:xfrm>
          <a:prstGeom prst="rect">
            <a:avLst/>
          </a:prstGeom>
          <a:noFill/>
          <a:ln w="9525">
            <a:noFill/>
            <a:miter lim="800000"/>
            <a:headEnd/>
            <a:tailEnd/>
          </a:ln>
        </p:spPr>
        <p:txBody>
          <a:bodyPr wrap="square">
            <a:spAutoFit/>
          </a:bodyPr>
          <a:lstStyle/>
          <a:p>
            <a:r>
              <a:rPr lang="ru-RU" altLang="ru-RU" sz="1400" b="1" dirty="0">
                <a:solidFill>
                  <a:schemeClr val="tx1"/>
                </a:solidFill>
                <a:latin typeface="Times New Roman" pitchFamily="18" charset="0"/>
                <a:cs typeface="Times New Roman" pitchFamily="18" charset="0"/>
              </a:rPr>
              <a:t>1 – оболочка;</a:t>
            </a:r>
          </a:p>
          <a:p>
            <a:r>
              <a:rPr lang="ru-RU" altLang="ru-RU" sz="1400" b="1" dirty="0">
                <a:solidFill>
                  <a:schemeClr val="tx1"/>
                </a:solidFill>
                <a:latin typeface="Times New Roman" pitchFamily="18" charset="0"/>
                <a:cs typeface="Times New Roman" pitchFamily="18" charset="0"/>
              </a:rPr>
              <a:t>2 – </a:t>
            </a:r>
            <a:r>
              <a:rPr lang="ru-RU" altLang="ru-RU" sz="1400" b="1" dirty="0" err="1">
                <a:solidFill>
                  <a:schemeClr val="tx1"/>
                </a:solidFill>
                <a:latin typeface="Times New Roman" pitchFamily="18" charset="0"/>
                <a:cs typeface="Times New Roman" pitchFamily="18" charset="0"/>
              </a:rPr>
              <a:t>вышибной</a:t>
            </a:r>
            <a:r>
              <a:rPr lang="ru-RU" altLang="ru-RU" sz="1400" b="1" dirty="0">
                <a:solidFill>
                  <a:schemeClr val="tx1"/>
                </a:solidFill>
                <a:latin typeface="Times New Roman" pitchFamily="18" charset="0"/>
                <a:cs typeface="Times New Roman" pitchFamily="18" charset="0"/>
              </a:rPr>
              <a:t> заряд;</a:t>
            </a:r>
          </a:p>
          <a:p>
            <a:r>
              <a:rPr lang="ru-RU" altLang="ru-RU" sz="1400" b="1" dirty="0">
                <a:solidFill>
                  <a:schemeClr val="tx1"/>
                </a:solidFill>
                <a:latin typeface="Times New Roman" pitchFamily="18" charset="0"/>
                <a:cs typeface="Times New Roman" pitchFamily="18" charset="0"/>
              </a:rPr>
              <a:t>3 – замедлитель;</a:t>
            </a:r>
          </a:p>
          <a:p>
            <a:r>
              <a:rPr lang="ru-RU" altLang="ru-RU" sz="1400" b="1" dirty="0">
                <a:solidFill>
                  <a:schemeClr val="tx1"/>
                </a:solidFill>
                <a:latin typeface="Times New Roman" pitchFamily="18" charset="0"/>
                <a:cs typeface="Times New Roman" pitchFamily="18" charset="0"/>
              </a:rPr>
              <a:t>4 – заряд твёрдого топлива;</a:t>
            </a:r>
          </a:p>
          <a:p>
            <a:r>
              <a:rPr lang="ru-RU" altLang="ru-RU" sz="1400" b="1" dirty="0">
                <a:solidFill>
                  <a:schemeClr val="tx1"/>
                </a:solidFill>
                <a:latin typeface="Times New Roman" pitchFamily="18" charset="0"/>
                <a:cs typeface="Times New Roman" pitchFamily="18" charset="0"/>
              </a:rPr>
              <a:t>5 – </a:t>
            </a:r>
            <a:r>
              <a:rPr lang="ru-RU" altLang="ru-RU" sz="1400" b="1" dirty="0" smtClean="0">
                <a:solidFill>
                  <a:schemeClr val="tx1"/>
                </a:solidFill>
                <a:latin typeface="Times New Roman" pitchFamily="18" charset="0"/>
                <a:cs typeface="Times New Roman" pitchFamily="18" charset="0"/>
              </a:rPr>
              <a:t>сопло</a:t>
            </a:r>
            <a:endParaRPr lang="ru-RU" altLang="ru-RU" sz="14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142852"/>
            <a:ext cx="8229600" cy="439718"/>
          </a:xfrm>
        </p:spPr>
        <p:txBody>
          <a:bodyPr>
            <a:noAutofit/>
          </a:bodyPr>
          <a:lstStyle/>
          <a:p>
            <a:r>
              <a:rPr lang="ru-RU" sz="3200" b="1" dirty="0" smtClean="0">
                <a:solidFill>
                  <a:srgbClr val="C00000"/>
                </a:solidFill>
                <a:latin typeface="Times New Roman" pitchFamily="18" charset="0"/>
                <a:cs typeface="Times New Roman" pitchFamily="18" charset="0"/>
              </a:rPr>
              <a:t>Технология изготовления РН </a:t>
            </a:r>
            <a:endParaRPr lang="ru-RU" sz="3200" b="1" dirty="0">
              <a:solidFill>
                <a:srgbClr val="C00000"/>
              </a:solidFill>
              <a:latin typeface="Times New Roman" pitchFamily="18" charset="0"/>
              <a:cs typeface="Times New Roman" pitchFamily="18" charset="0"/>
            </a:endParaRPr>
          </a:p>
        </p:txBody>
      </p:sp>
      <p:graphicFrame>
        <p:nvGraphicFramePr>
          <p:cNvPr id="4" name="Таблица 3"/>
          <p:cNvGraphicFramePr>
            <a:graphicFrameLocks noGrp="1"/>
          </p:cNvGraphicFramePr>
          <p:nvPr>
            <p:extLst>
              <p:ext uri="{D42A27DB-BD31-4B8C-83A1-F6EECF244321}">
                <p14:modId xmlns:p14="http://schemas.microsoft.com/office/powerpoint/2010/main" xmlns="" val="1192423572"/>
              </p:ext>
            </p:extLst>
          </p:nvPr>
        </p:nvGraphicFramePr>
        <p:xfrm>
          <a:off x="357158" y="642920"/>
          <a:ext cx="8572560" cy="6627546"/>
        </p:xfrm>
        <a:graphic>
          <a:graphicData uri="http://schemas.openxmlformats.org/drawingml/2006/table">
            <a:tbl>
              <a:tblPr firstRow="1" bandRow="1">
                <a:tableStyleId>{5C22544A-7EE6-4342-B048-85BDC9FD1C3A}</a:tableStyleId>
              </a:tblPr>
              <a:tblGrid>
                <a:gridCol w="4360181"/>
                <a:gridCol w="4212379"/>
              </a:tblGrid>
              <a:tr h="428626">
                <a:tc>
                  <a:txBody>
                    <a:bodyPr/>
                    <a:lstStyle/>
                    <a:p>
                      <a:pPr algn="ctr"/>
                      <a:r>
                        <a:rPr lang="ru-RU" sz="2000" dirty="0" smtClean="0">
                          <a:latin typeface="Times New Roman" pitchFamily="18" charset="0"/>
                          <a:cs typeface="Times New Roman" pitchFamily="18" charset="0"/>
                        </a:rPr>
                        <a:t>Изготовление элементов</a:t>
                      </a:r>
                      <a:endParaRPr lang="ru-RU" sz="2000" dirty="0">
                        <a:latin typeface="Times New Roman" pitchFamily="18" charset="0"/>
                        <a:cs typeface="Times New Roman" pitchFamily="18" charset="0"/>
                      </a:endParaRPr>
                    </a:p>
                  </a:txBody>
                  <a:tcPr/>
                </a:tc>
                <a:tc>
                  <a:txBody>
                    <a:bodyPr/>
                    <a:lstStyle/>
                    <a:p>
                      <a:pPr algn="ctr"/>
                      <a:r>
                        <a:rPr lang="ru-RU" sz="2000" dirty="0" smtClean="0">
                          <a:latin typeface="Times New Roman" pitchFamily="18" charset="0"/>
                          <a:cs typeface="Times New Roman" pitchFamily="18" charset="0"/>
                        </a:rPr>
                        <a:t>Материал</a:t>
                      </a:r>
                      <a:endParaRPr lang="ru-RU" sz="2000" dirty="0">
                        <a:latin typeface="Times New Roman" pitchFamily="18" charset="0"/>
                        <a:cs typeface="Times New Roman" pitchFamily="18" charset="0"/>
                      </a:endParaRPr>
                    </a:p>
                  </a:txBody>
                  <a:tcPr/>
                </a:tc>
              </a:tr>
              <a:tr h="428628">
                <a:tc>
                  <a:txBody>
                    <a:bodyPr/>
                    <a:lstStyle/>
                    <a:p>
                      <a:r>
                        <a:rPr lang="ru-RU" b="1" dirty="0" smtClean="0">
                          <a:solidFill>
                            <a:schemeClr val="tx2">
                              <a:lumMod val="50000"/>
                            </a:schemeClr>
                          </a:solidFill>
                          <a:latin typeface="Times New Roman" pitchFamily="18" charset="0"/>
                          <a:cs typeface="Times New Roman" pitchFamily="18" charset="0"/>
                        </a:rPr>
                        <a:t>Стабилизаторы</a:t>
                      </a:r>
                      <a:endParaRPr lang="ru-RU" b="1" dirty="0">
                        <a:solidFill>
                          <a:schemeClr val="tx2">
                            <a:lumMod val="50000"/>
                          </a:schemeClr>
                        </a:solidFill>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Пластик, толщина 4 мм.</a:t>
                      </a:r>
                      <a:endParaRPr lang="ru-RU" sz="1600" dirty="0">
                        <a:latin typeface="Times New Roman" pitchFamily="18" charset="0"/>
                        <a:cs typeface="Times New Roman" pitchFamily="18" charset="0"/>
                      </a:endParaRPr>
                    </a:p>
                  </a:txBody>
                  <a:tcPr/>
                </a:tc>
              </a:tr>
              <a:tr h="714380">
                <a:tc>
                  <a:txBody>
                    <a:bodyPr/>
                    <a:lstStyle/>
                    <a:p>
                      <a:r>
                        <a:rPr lang="ru-RU" sz="1800" b="1" dirty="0" smtClean="0">
                          <a:solidFill>
                            <a:schemeClr val="tx2">
                              <a:lumMod val="50000"/>
                            </a:schemeClr>
                          </a:solidFill>
                          <a:latin typeface="Times New Roman" pitchFamily="18" charset="0"/>
                          <a:cs typeface="Times New Roman" pitchFamily="18" charset="0"/>
                        </a:rPr>
                        <a:t>Двигательный отсек:</a:t>
                      </a:r>
                    </a:p>
                    <a:p>
                      <a:r>
                        <a:rPr lang="ru-RU" sz="1600" dirty="0" smtClean="0">
                          <a:latin typeface="Times New Roman" pitchFamily="18" charset="0"/>
                          <a:cs typeface="Times New Roman" pitchFamily="18" charset="0"/>
                        </a:rPr>
                        <a:t>Втулка, пластина</a:t>
                      </a:r>
                      <a:r>
                        <a:rPr lang="ru-RU" sz="1600" baseline="0" dirty="0" smtClean="0">
                          <a:latin typeface="Times New Roman" pitchFamily="18" charset="0"/>
                          <a:cs typeface="Times New Roman" pitchFamily="18" charset="0"/>
                        </a:rPr>
                        <a:t> прижимная</a:t>
                      </a:r>
                      <a:r>
                        <a:rPr lang="ru-RU" sz="1600" dirty="0" smtClean="0">
                          <a:latin typeface="Times New Roman" pitchFamily="18" charset="0"/>
                          <a:cs typeface="Times New Roman" pitchFamily="18" charset="0"/>
                        </a:rPr>
                        <a:t>, </a:t>
                      </a:r>
                      <a:r>
                        <a:rPr lang="ru-RU" sz="1600" dirty="0" err="1" smtClean="0">
                          <a:latin typeface="Times New Roman" pitchFamily="18" charset="0"/>
                          <a:cs typeface="Times New Roman" pitchFamily="18" charset="0"/>
                        </a:rPr>
                        <a:t>саморезы</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Картонная втулка, дерево,</a:t>
                      </a:r>
                      <a:r>
                        <a:rPr lang="ru-RU" sz="1600" baseline="0" dirty="0" smtClean="0">
                          <a:latin typeface="Times New Roman" pitchFamily="18" charset="0"/>
                          <a:cs typeface="Times New Roman" pitchFamily="18" charset="0"/>
                        </a:rPr>
                        <a:t> металлическая пластина, пенопласт, </a:t>
                      </a:r>
                      <a:r>
                        <a:rPr lang="ru-RU" sz="1600" baseline="0" dirty="0" err="1" smtClean="0">
                          <a:latin typeface="Times New Roman" pitchFamily="18" charset="0"/>
                          <a:cs typeface="Times New Roman" pitchFamily="18" charset="0"/>
                        </a:rPr>
                        <a:t>саморезы</a:t>
                      </a:r>
                      <a:r>
                        <a:rPr lang="ru-RU" sz="1600" dirty="0" smtClean="0">
                          <a:latin typeface="Times New Roman" pitchFamily="18" charset="0"/>
                          <a:cs typeface="Times New Roman" pitchFamily="18" charset="0"/>
                        </a:rPr>
                        <a:t> </a:t>
                      </a:r>
                      <a:endParaRPr lang="ru-RU" sz="1600" dirty="0">
                        <a:latin typeface="Times New Roman" pitchFamily="18" charset="0"/>
                        <a:cs typeface="Times New Roman" pitchFamily="18" charset="0"/>
                      </a:endParaRPr>
                    </a:p>
                  </a:txBody>
                  <a:tcPr/>
                </a:tc>
              </a:tr>
              <a:tr h="432444">
                <a:tc>
                  <a:txBody>
                    <a:bodyPr/>
                    <a:lstStyle/>
                    <a:p>
                      <a:r>
                        <a:rPr lang="ru-RU" sz="1800" b="1" dirty="0" smtClean="0">
                          <a:latin typeface="Times New Roman" pitchFamily="18" charset="0"/>
                          <a:cs typeface="Times New Roman" pitchFamily="18" charset="0"/>
                        </a:rPr>
                        <a:t>Толкатель: </a:t>
                      </a:r>
                      <a:r>
                        <a:rPr lang="ru-RU" sz="1600" b="0" dirty="0" smtClean="0">
                          <a:latin typeface="Times New Roman" pitchFamily="18" charset="0"/>
                          <a:cs typeface="Times New Roman" pitchFamily="18" charset="0"/>
                        </a:rPr>
                        <a:t>пластины – 2 шт.,</a:t>
                      </a:r>
                      <a:r>
                        <a:rPr lang="ru-RU" sz="1600" b="0" baseline="0" dirty="0" smtClean="0">
                          <a:latin typeface="Times New Roman" pitchFamily="18" charset="0"/>
                          <a:cs typeface="Times New Roman" pitchFamily="18" charset="0"/>
                        </a:rPr>
                        <a:t> уплотнитель</a:t>
                      </a:r>
                      <a:endParaRPr lang="ru-RU" sz="1600" b="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Фанера, пенопласт</a:t>
                      </a:r>
                      <a:endParaRPr lang="ru-RU" sz="1600" dirty="0">
                        <a:latin typeface="Times New Roman" pitchFamily="18" charset="0"/>
                        <a:cs typeface="Times New Roman" pitchFamily="18" charset="0"/>
                      </a:endParaRPr>
                    </a:p>
                  </a:txBody>
                  <a:tcPr/>
                </a:tc>
              </a:tr>
              <a:tr h="357190">
                <a:tc>
                  <a:txBody>
                    <a:bodyPr/>
                    <a:lstStyle/>
                    <a:p>
                      <a:r>
                        <a:rPr lang="ru-RU" b="1" dirty="0" smtClean="0">
                          <a:latin typeface="Times New Roman" pitchFamily="18" charset="0"/>
                          <a:cs typeface="Times New Roman" pitchFamily="18" charset="0"/>
                        </a:rPr>
                        <a:t>Корпус нижний</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Полимерная</a:t>
                      </a:r>
                      <a:r>
                        <a:rPr lang="ru-RU" sz="1600" baseline="0" dirty="0" smtClean="0">
                          <a:latin typeface="Times New Roman" pitchFamily="18" charset="0"/>
                          <a:cs typeface="Times New Roman" pitchFamily="18" charset="0"/>
                        </a:rPr>
                        <a:t> труба</a:t>
                      </a:r>
                      <a:endParaRPr lang="ru-RU" sz="1600" dirty="0">
                        <a:latin typeface="Times New Roman" pitchFamily="18" charset="0"/>
                        <a:cs typeface="Times New Roman" pitchFamily="18" charset="0"/>
                      </a:endParaRPr>
                    </a:p>
                  </a:txBody>
                  <a:tcPr/>
                </a:tc>
              </a:tr>
              <a:tr h="357190">
                <a:tc>
                  <a:txBody>
                    <a:bodyPr/>
                    <a:lstStyle/>
                    <a:p>
                      <a:r>
                        <a:rPr lang="ru-RU" b="1" dirty="0" smtClean="0">
                          <a:latin typeface="Times New Roman" pitchFamily="18" charset="0"/>
                          <a:cs typeface="Times New Roman" pitchFamily="18" charset="0"/>
                        </a:rPr>
                        <a:t>Соединительная втулка</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пенопласт</a:t>
                      </a:r>
                      <a:endParaRPr lang="ru-RU" sz="1600" dirty="0">
                        <a:latin typeface="Times New Roman" pitchFamily="18" charset="0"/>
                        <a:cs typeface="Times New Roman" pitchFamily="18" charset="0"/>
                      </a:endParaRPr>
                    </a:p>
                  </a:txBody>
                  <a:tcPr/>
                </a:tc>
              </a:tr>
              <a:tr h="357190">
                <a:tc>
                  <a:txBody>
                    <a:bodyPr/>
                    <a:lstStyle/>
                    <a:p>
                      <a:r>
                        <a:rPr lang="ru-RU" b="1" dirty="0" smtClean="0">
                          <a:latin typeface="Times New Roman" pitchFamily="18" charset="0"/>
                          <a:cs typeface="Times New Roman" pitchFamily="18" charset="0"/>
                        </a:rPr>
                        <a:t>втулка</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Пенопласт, фанера, </a:t>
                      </a:r>
                      <a:r>
                        <a:rPr lang="ru-RU" sz="1600" dirty="0" err="1" smtClean="0">
                          <a:latin typeface="Times New Roman" pitchFamily="18" charset="0"/>
                          <a:cs typeface="Times New Roman" pitchFamily="18" charset="0"/>
                        </a:rPr>
                        <a:t>саморезный</a:t>
                      </a:r>
                      <a:r>
                        <a:rPr lang="ru-RU" sz="1600" dirty="0" smtClean="0">
                          <a:latin typeface="Times New Roman" pitchFamily="18" charset="0"/>
                          <a:cs typeface="Times New Roman" pitchFamily="18" charset="0"/>
                        </a:rPr>
                        <a:t> крюк</a:t>
                      </a:r>
                      <a:endParaRPr lang="ru-RU" sz="1600" dirty="0">
                        <a:latin typeface="Times New Roman" pitchFamily="18" charset="0"/>
                        <a:cs typeface="Times New Roman" pitchFamily="18" charset="0"/>
                      </a:endParaRPr>
                    </a:p>
                  </a:txBody>
                  <a:tcPr/>
                </a:tc>
              </a:tr>
              <a:tr h="491496">
                <a:tc>
                  <a:txBody>
                    <a:bodyPr/>
                    <a:lstStyle/>
                    <a:p>
                      <a:r>
                        <a:rPr lang="ru-RU" b="1" dirty="0" smtClean="0">
                          <a:latin typeface="Times New Roman" pitchFamily="18" charset="0"/>
                          <a:cs typeface="Times New Roman" pitchFamily="18" charset="0"/>
                        </a:rPr>
                        <a:t>Отсек полезной нагрузки</a:t>
                      </a:r>
                      <a:endParaRPr lang="ru-RU" b="1"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600" dirty="0" smtClean="0">
                          <a:latin typeface="Times New Roman" pitchFamily="18" charset="0"/>
                          <a:cs typeface="Times New Roman" pitchFamily="18" charset="0"/>
                        </a:rPr>
                        <a:t>картон</a:t>
                      </a:r>
                    </a:p>
                    <a:p>
                      <a:endParaRPr lang="ru-RU" dirty="0"/>
                    </a:p>
                  </a:txBody>
                  <a:tcPr/>
                </a:tc>
              </a:tr>
              <a:tr h="750099">
                <a:tc>
                  <a:txBody>
                    <a:bodyPr/>
                    <a:lstStyle/>
                    <a:p>
                      <a:r>
                        <a:rPr lang="ru-RU" b="1" dirty="0" smtClean="0">
                          <a:latin typeface="Times New Roman" pitchFamily="18" charset="0"/>
                          <a:cs typeface="Times New Roman" pitchFamily="18" charset="0"/>
                        </a:rPr>
                        <a:t>Головной обтекатель</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Пластик</a:t>
                      </a:r>
                      <a:r>
                        <a:rPr lang="ru-RU" sz="1600" baseline="0" dirty="0" smtClean="0">
                          <a:latin typeface="Times New Roman" pitchFamily="18" charset="0"/>
                          <a:cs typeface="Times New Roman" pitchFamily="18" charset="0"/>
                        </a:rPr>
                        <a:t> </a:t>
                      </a:r>
                      <a:r>
                        <a:rPr lang="en-US" sz="1600" baseline="0" dirty="0" smtClean="0">
                          <a:latin typeface="Times New Roman" pitchFamily="18" charset="0"/>
                          <a:cs typeface="Times New Roman" pitchFamily="18" charset="0"/>
                        </a:rPr>
                        <a:t>ABS</a:t>
                      </a:r>
                      <a:endParaRPr lang="ru-RU" sz="1600" dirty="0">
                        <a:latin typeface="Times New Roman" pitchFamily="18" charset="0"/>
                        <a:cs typeface="Times New Roman" pitchFamily="18" charset="0"/>
                      </a:endParaRPr>
                    </a:p>
                  </a:txBody>
                  <a:tcPr/>
                </a:tc>
              </a:tr>
              <a:tr h="559134">
                <a:tc>
                  <a:txBody>
                    <a:bodyPr/>
                    <a:lstStyle/>
                    <a:p>
                      <a:r>
                        <a:rPr lang="ru-RU" b="1" dirty="0" smtClean="0">
                          <a:latin typeface="Times New Roman" pitchFamily="18" charset="0"/>
                          <a:cs typeface="Times New Roman" pitchFamily="18" charset="0"/>
                        </a:rPr>
                        <a:t>Макет</a:t>
                      </a:r>
                      <a:r>
                        <a:rPr lang="ru-RU" b="1" baseline="0" dirty="0" smtClean="0">
                          <a:latin typeface="Times New Roman" pitchFamily="18" charset="0"/>
                          <a:cs typeface="Times New Roman" pitchFamily="18" charset="0"/>
                        </a:rPr>
                        <a:t> спутника</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Железная</a:t>
                      </a:r>
                      <a:r>
                        <a:rPr lang="ru-RU" sz="1600" baseline="0" dirty="0" smtClean="0">
                          <a:latin typeface="Times New Roman" pitchFamily="18" charset="0"/>
                          <a:cs typeface="Times New Roman" pitchFamily="18" charset="0"/>
                        </a:rPr>
                        <a:t> банка,</a:t>
                      </a:r>
                      <a:r>
                        <a:rPr lang="ru-RU" sz="1600" dirty="0" smtClean="0">
                          <a:latin typeface="Times New Roman" pitchFamily="18" charset="0"/>
                          <a:cs typeface="Times New Roman" pitchFamily="18" charset="0"/>
                        </a:rPr>
                        <a:t> уплотнитель</a:t>
                      </a:r>
                      <a:endParaRPr lang="ru-RU" sz="1600" dirty="0">
                        <a:latin typeface="Times New Roman" pitchFamily="18" charset="0"/>
                        <a:cs typeface="Times New Roman" pitchFamily="18" charset="0"/>
                      </a:endParaRPr>
                    </a:p>
                  </a:txBody>
                  <a:tcPr/>
                </a:tc>
              </a:tr>
              <a:tr h="428628">
                <a:tc>
                  <a:txBody>
                    <a:bodyPr/>
                    <a:lstStyle/>
                    <a:p>
                      <a:r>
                        <a:rPr lang="ru-RU" b="1" dirty="0" smtClean="0">
                          <a:latin typeface="Times New Roman" pitchFamily="18" charset="0"/>
                          <a:cs typeface="Times New Roman" pitchFamily="18" charset="0"/>
                        </a:rPr>
                        <a:t>Сборка</a:t>
                      </a:r>
                      <a:r>
                        <a:rPr lang="ru-RU" b="1" baseline="0" dirty="0" smtClean="0">
                          <a:latin typeface="Times New Roman" pitchFamily="18" charset="0"/>
                          <a:cs typeface="Times New Roman" pitchFamily="18" charset="0"/>
                        </a:rPr>
                        <a:t> РН</a:t>
                      </a:r>
                      <a:endParaRPr lang="ru-RU" b="1" dirty="0">
                        <a:latin typeface="Times New Roman" pitchFamily="18" charset="0"/>
                        <a:cs typeface="Times New Roman" pitchFamily="18" charset="0"/>
                      </a:endParaRPr>
                    </a:p>
                  </a:txBody>
                  <a:tcPr/>
                </a:tc>
                <a:tc>
                  <a:txBody>
                    <a:bodyPr/>
                    <a:lstStyle/>
                    <a:p>
                      <a:endParaRPr lang="ru-RU" sz="1600" dirty="0">
                        <a:latin typeface="Times New Roman" pitchFamily="18" charset="0"/>
                        <a:cs typeface="Times New Roman" pitchFamily="18" charset="0"/>
                      </a:endParaRPr>
                    </a:p>
                  </a:txBody>
                  <a:tcPr/>
                </a:tc>
              </a:tr>
              <a:tr h="428628">
                <a:tc>
                  <a:txBody>
                    <a:bodyPr/>
                    <a:lstStyle/>
                    <a:p>
                      <a:r>
                        <a:rPr lang="ru-RU" b="1" dirty="0" smtClean="0">
                          <a:latin typeface="Times New Roman" pitchFamily="18" charset="0"/>
                          <a:cs typeface="Times New Roman" pitchFamily="18" charset="0"/>
                        </a:rPr>
                        <a:t>Покраска РН</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Краска аэрозольная</a:t>
                      </a:r>
                      <a:endParaRPr lang="ru-RU" sz="1600" dirty="0">
                        <a:latin typeface="Times New Roman" pitchFamily="18" charset="0"/>
                        <a:cs typeface="Times New Roman" pitchFamily="18" charset="0"/>
                      </a:endParaRPr>
                    </a:p>
                  </a:txBody>
                  <a:tcPr/>
                </a:tc>
              </a:tr>
              <a:tr h="750099">
                <a:tc>
                  <a:txBody>
                    <a:bodyPr/>
                    <a:lstStyle/>
                    <a:p>
                      <a:r>
                        <a:rPr lang="ru-RU" b="1" dirty="0" smtClean="0">
                          <a:latin typeface="Times New Roman" pitchFamily="18" charset="0"/>
                          <a:cs typeface="Times New Roman" pitchFamily="18" charset="0"/>
                        </a:rPr>
                        <a:t>Система спасения</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Шелковая</a:t>
                      </a:r>
                      <a:r>
                        <a:rPr lang="ru-RU" sz="1600" baseline="0" dirty="0" smtClean="0">
                          <a:latin typeface="Times New Roman" pitchFamily="18" charset="0"/>
                          <a:cs typeface="Times New Roman" pitchFamily="18" charset="0"/>
                        </a:rPr>
                        <a:t> ткань, шелковая нить, вертлюг.</a:t>
                      </a:r>
                      <a:endParaRPr lang="ru-RU" sz="16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3000" r="-73000"/>
          </a:stretch>
        </a:blipFill>
        <a:effectLst/>
      </p:bgPr>
    </p:bg>
    <p:spTree>
      <p:nvGrpSpPr>
        <p:cNvPr id="1" name=""/>
        <p:cNvGrpSpPr/>
        <p:nvPr/>
      </p:nvGrpSpPr>
      <p:grpSpPr>
        <a:xfrm>
          <a:off x="0" y="0"/>
          <a:ext cx="0" cy="0"/>
          <a:chOff x="0" y="0"/>
          <a:chExt cx="0" cy="0"/>
        </a:xfrm>
      </p:grpSpPr>
      <p:sp>
        <p:nvSpPr>
          <p:cNvPr id="8" name="Заголовок 1"/>
          <p:cNvSpPr>
            <a:spLocks noGrp="1"/>
          </p:cNvSpPr>
          <p:nvPr>
            <p:ph type="title"/>
          </p:nvPr>
        </p:nvSpPr>
        <p:spPr>
          <a:xfrm>
            <a:off x="500034" y="142852"/>
            <a:ext cx="8229600" cy="439718"/>
          </a:xfrm>
        </p:spPr>
        <p:txBody>
          <a:bodyPr>
            <a:noAutofit/>
          </a:bodyPr>
          <a:lstStyle/>
          <a:p>
            <a:r>
              <a:rPr lang="ru-RU" sz="3200" b="1" dirty="0" smtClean="0">
                <a:solidFill>
                  <a:srgbClr val="C00000"/>
                </a:solidFill>
                <a:latin typeface="Times New Roman" pitchFamily="18" charset="0"/>
                <a:cs typeface="Times New Roman" pitchFamily="18" charset="0"/>
              </a:rPr>
              <a:t> Изготовление переходной втулки</a:t>
            </a:r>
            <a:endParaRPr lang="ru-RU" sz="3200" b="1" dirty="0">
              <a:solidFill>
                <a:srgbClr val="C00000"/>
              </a:solidFill>
              <a:latin typeface="Times New Roman" pitchFamily="18" charset="0"/>
              <a:cs typeface="Times New Roman" pitchFamily="18" charset="0"/>
            </a:endParaRPr>
          </a:p>
        </p:txBody>
      </p:sp>
      <p:sp>
        <p:nvSpPr>
          <p:cNvPr id="12" name="TextBox 11"/>
          <p:cNvSpPr txBox="1"/>
          <p:nvPr/>
        </p:nvSpPr>
        <p:spPr>
          <a:xfrm>
            <a:off x="2154865" y="3631056"/>
            <a:ext cx="4146838" cy="461665"/>
          </a:xfrm>
          <a:prstGeom prst="rect">
            <a:avLst/>
          </a:prstGeom>
          <a:noFill/>
        </p:spPr>
        <p:txBody>
          <a:bodyPr wrap="square" rtlCol="0">
            <a:spAutoFit/>
          </a:bodyPr>
          <a:lstStyle/>
          <a:p>
            <a:pPr algn="ctr"/>
            <a:r>
              <a:rPr lang="ru-RU" sz="2400" b="1" dirty="0" smtClean="0">
                <a:solidFill>
                  <a:schemeClr val="tx2"/>
                </a:solidFill>
                <a:latin typeface="Times New Roman" pitchFamily="18" charset="0"/>
                <a:cs typeface="Times New Roman" pitchFamily="18" charset="0"/>
              </a:rPr>
              <a:t>Изготовление заглушки</a:t>
            </a:r>
            <a:endParaRPr lang="ru-RU" sz="2400" b="1" dirty="0">
              <a:solidFill>
                <a:schemeClr val="tx2"/>
              </a:solidFill>
              <a:latin typeface="Times New Roman" pitchFamily="18" charset="0"/>
              <a:cs typeface="Times New Roman" pitchFamily="18" charset="0"/>
            </a:endParaRPr>
          </a:p>
        </p:txBody>
      </p:sp>
      <p:pic>
        <p:nvPicPr>
          <p:cNvPr id="2" name="Рисунок 1"/>
          <p:cNvPicPr>
            <a:picLocks noChangeAspect="1"/>
          </p:cNvPicPr>
          <p:nvPr/>
        </p:nvPicPr>
        <p:blipFill>
          <a:blip r:embed="rId3"/>
          <a:stretch>
            <a:fillRect/>
          </a:stretch>
        </p:blipFill>
        <p:spPr>
          <a:xfrm>
            <a:off x="329761" y="845147"/>
            <a:ext cx="3650207" cy="27415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5"/>
          <p:cNvPicPr>
            <a:picLocks noChangeAspect="1" noChangeArrowheads="1"/>
          </p:cNvPicPr>
          <p:nvPr/>
        </p:nvPicPr>
        <p:blipFill rotWithShape="1">
          <a:blip r:embed="rId4" cstate="print"/>
          <a:srcRect b="21282"/>
          <a:stretch/>
        </p:blipFill>
        <p:spPr bwMode="auto">
          <a:xfrm>
            <a:off x="4788024" y="837573"/>
            <a:ext cx="2531847" cy="26573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Рисунок 3"/>
          <p:cNvPicPr>
            <a:picLocks noChangeAspect="1"/>
          </p:cNvPicPr>
          <p:nvPr/>
        </p:nvPicPr>
        <p:blipFill>
          <a:blip r:embed="rId5"/>
          <a:stretch>
            <a:fillRect/>
          </a:stretch>
        </p:blipFill>
        <p:spPr>
          <a:xfrm>
            <a:off x="500034" y="4131953"/>
            <a:ext cx="3491760" cy="26147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Рисунок 6"/>
          <p:cNvPicPr>
            <a:picLocks noChangeAspect="1"/>
          </p:cNvPicPr>
          <p:nvPr/>
        </p:nvPicPr>
        <p:blipFill>
          <a:blip r:embed="rId6"/>
          <a:stretch>
            <a:fillRect/>
          </a:stretch>
        </p:blipFill>
        <p:spPr>
          <a:xfrm>
            <a:off x="4788024" y="4074480"/>
            <a:ext cx="2563508" cy="26722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157082" y="3573016"/>
            <a:ext cx="2366373" cy="31551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76" name="Picture 4"/>
          <p:cNvPicPr>
            <a:picLocks noChangeAspect="1" noChangeArrowheads="1"/>
          </p:cNvPicPr>
          <p:nvPr/>
        </p:nvPicPr>
        <p:blipFill>
          <a:blip r:embed="rId4" cstate="print"/>
          <a:srcRect/>
          <a:stretch>
            <a:fillRect/>
          </a:stretch>
        </p:blipFill>
        <p:spPr bwMode="auto">
          <a:xfrm>
            <a:off x="6447642" y="154269"/>
            <a:ext cx="2080155" cy="27735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77" name="Picture 5"/>
          <p:cNvPicPr>
            <a:picLocks noChangeAspect="1" noChangeArrowheads="1"/>
          </p:cNvPicPr>
          <p:nvPr/>
        </p:nvPicPr>
        <p:blipFill>
          <a:blip r:embed="rId5" cstate="print"/>
          <a:srcRect/>
          <a:stretch>
            <a:fillRect/>
          </a:stretch>
        </p:blipFill>
        <p:spPr bwMode="auto">
          <a:xfrm>
            <a:off x="630299" y="3489700"/>
            <a:ext cx="2428860" cy="32384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 name="Рисунок 1"/>
          <p:cNvPicPr>
            <a:picLocks noChangeAspect="1"/>
          </p:cNvPicPr>
          <p:nvPr/>
        </p:nvPicPr>
        <p:blipFill>
          <a:blip r:embed="rId6"/>
          <a:stretch>
            <a:fillRect/>
          </a:stretch>
        </p:blipFill>
        <p:spPr>
          <a:xfrm>
            <a:off x="539552" y="126973"/>
            <a:ext cx="3517697" cy="2633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Рисунок 3"/>
          <p:cNvPicPr>
            <a:picLocks noChangeAspect="1"/>
          </p:cNvPicPr>
          <p:nvPr/>
        </p:nvPicPr>
        <p:blipFill>
          <a:blip r:embed="rId7"/>
          <a:stretch>
            <a:fillRect/>
          </a:stretch>
        </p:blipFill>
        <p:spPr>
          <a:xfrm>
            <a:off x="2739413" y="2420888"/>
            <a:ext cx="3810330" cy="285927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3000" r="-73000"/>
          </a:stretch>
        </a:blipFill>
        <a:effectLst/>
      </p:bgPr>
    </p:bg>
    <p:spTree>
      <p:nvGrpSpPr>
        <p:cNvPr id="1" name=""/>
        <p:cNvGrpSpPr/>
        <p:nvPr/>
      </p:nvGrpSpPr>
      <p:grpSpPr>
        <a:xfrm>
          <a:off x="0" y="0"/>
          <a:ext cx="0" cy="0"/>
          <a:chOff x="0" y="0"/>
          <a:chExt cx="0" cy="0"/>
        </a:xfrm>
      </p:grpSpPr>
      <p:pic>
        <p:nvPicPr>
          <p:cNvPr id="3" name="Picture 4" descr="C:\Users\учитель\Desktop\ВИШ 2018\ракет3.jpg"/>
          <p:cNvPicPr>
            <a:picLocks noChangeAspect="1" noChangeArrowheads="1"/>
          </p:cNvPicPr>
          <p:nvPr/>
        </p:nvPicPr>
        <p:blipFill>
          <a:blip r:embed="rId3" cstate="print"/>
          <a:srcRect l="8252" r="29492"/>
          <a:stretch>
            <a:fillRect/>
          </a:stretch>
        </p:blipFill>
        <p:spPr bwMode="auto">
          <a:xfrm>
            <a:off x="251520" y="4300377"/>
            <a:ext cx="2123042" cy="25576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772" name="Picture 4" descr="C:\Users\004\Desktop\ГИРДЫ\ракета 12.jpg"/>
          <p:cNvPicPr>
            <a:picLocks noChangeAspect="1" noChangeArrowheads="1"/>
          </p:cNvPicPr>
          <p:nvPr/>
        </p:nvPicPr>
        <p:blipFill>
          <a:blip r:embed="rId4" cstate="print"/>
          <a:srcRect/>
          <a:stretch>
            <a:fillRect/>
          </a:stretch>
        </p:blipFill>
        <p:spPr bwMode="auto">
          <a:xfrm>
            <a:off x="5214942" y="1928801"/>
            <a:ext cx="3429024" cy="2571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773" name="Picture 5" descr="C:\Users\004\Desktop\ГИРДЫ\ракета 14.jpg"/>
          <p:cNvPicPr>
            <a:picLocks noChangeAspect="1" noChangeArrowheads="1"/>
          </p:cNvPicPr>
          <p:nvPr/>
        </p:nvPicPr>
        <p:blipFill>
          <a:blip r:embed="rId5"/>
          <a:srcRect l="16434" t="9960" r="29780"/>
          <a:stretch>
            <a:fillRect/>
          </a:stretch>
        </p:blipFill>
        <p:spPr bwMode="auto">
          <a:xfrm>
            <a:off x="1835696" y="250270"/>
            <a:ext cx="3096344" cy="3887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214942" y="571480"/>
            <a:ext cx="3429024" cy="1077218"/>
          </a:xfrm>
          <a:prstGeom prst="rect">
            <a:avLst/>
          </a:prstGeom>
          <a:noFill/>
        </p:spPr>
        <p:txBody>
          <a:bodyPr wrap="square" rtlCol="0">
            <a:spAutoFit/>
          </a:bodyPr>
          <a:lstStyle/>
          <a:p>
            <a:pPr algn="ctr"/>
            <a:r>
              <a:rPr lang="ru-RU" sz="3200" b="1" dirty="0" smtClean="0">
                <a:solidFill>
                  <a:srgbClr val="C00000"/>
                </a:solidFill>
                <a:latin typeface="Times New Roman" pitchFamily="18" charset="0"/>
                <a:cs typeface="Times New Roman" pitchFamily="18" charset="0"/>
              </a:rPr>
              <a:t>Изготовление толкателя</a:t>
            </a:r>
            <a:endParaRPr lang="ru-RU" sz="3200" b="1" dirty="0">
              <a:solidFill>
                <a:srgbClr val="C00000"/>
              </a:solidFill>
              <a:latin typeface="Times New Roman" pitchFamily="18" charset="0"/>
              <a:cs typeface="Times New Roman" pitchFamily="18" charset="0"/>
            </a:endParaRPr>
          </a:p>
        </p:txBody>
      </p:sp>
      <p:sp>
        <p:nvSpPr>
          <p:cNvPr id="9" name="TextBox 8"/>
          <p:cNvSpPr txBox="1"/>
          <p:nvPr/>
        </p:nvSpPr>
        <p:spPr>
          <a:xfrm>
            <a:off x="2987824" y="5013177"/>
            <a:ext cx="4298820" cy="646331"/>
          </a:xfrm>
          <a:prstGeom prst="rect">
            <a:avLst/>
          </a:prstGeom>
          <a:noFill/>
        </p:spPr>
        <p:txBody>
          <a:bodyPr wrap="square" rtlCol="0">
            <a:spAutoFit/>
          </a:bodyPr>
          <a:lstStyle/>
          <a:p>
            <a:pPr algn="ctr"/>
            <a:r>
              <a:rPr lang="ru-RU" b="1" dirty="0" smtClean="0">
                <a:solidFill>
                  <a:srgbClr val="C00000"/>
                </a:solidFill>
                <a:latin typeface="Times New Roman" pitchFamily="18" charset="0"/>
                <a:cs typeface="Times New Roman" pitchFamily="18" charset="0"/>
              </a:rPr>
              <a:t>Изготовление прижимной пластины (двигательный отсек)</a:t>
            </a:r>
            <a:endParaRPr lang="ru-RU" b="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57200" y="274638"/>
            <a:ext cx="8229600" cy="850106"/>
          </a:xfrm>
        </p:spPr>
        <p:txBody>
          <a:bodyPr>
            <a:normAutofit/>
          </a:bodyPr>
          <a:lstStyle/>
          <a:p>
            <a:r>
              <a:rPr lang="ru-RU" sz="3200" b="1" dirty="0" smtClean="0">
                <a:solidFill>
                  <a:srgbClr val="C00000"/>
                </a:solidFill>
                <a:latin typeface="Times New Roman" pitchFamily="18" charset="0"/>
                <a:cs typeface="Times New Roman" pitchFamily="18" charset="0"/>
              </a:rPr>
              <a:t>Характеристики РН</a:t>
            </a:r>
            <a:endParaRPr lang="ru-RU" sz="3200" b="1" dirty="0">
              <a:solidFill>
                <a:srgbClr val="C00000"/>
              </a:solidFill>
              <a:latin typeface="Times New Roman" pitchFamily="18" charset="0"/>
              <a:cs typeface="Times New Roman" pitchFamily="18" charset="0"/>
            </a:endParaRPr>
          </a:p>
        </p:txBody>
      </p:sp>
      <p:sp>
        <p:nvSpPr>
          <p:cNvPr id="2" name="Объект 1"/>
          <p:cNvSpPr>
            <a:spLocks noGrp="1"/>
          </p:cNvSpPr>
          <p:nvPr>
            <p:ph idx="1"/>
          </p:nvPr>
        </p:nvSpPr>
        <p:spPr>
          <a:xfrm>
            <a:off x="457200" y="1600201"/>
            <a:ext cx="8229600" cy="3052936"/>
          </a:xfrm>
        </p:spPr>
        <p:txBody>
          <a:bodyPr/>
          <a:lstStyle/>
          <a:p>
            <a:r>
              <a:rPr lang="ru-RU" dirty="0" smtClean="0">
                <a:latin typeface="Times New Roman" panose="02020603050405020304" pitchFamily="18" charset="0"/>
                <a:cs typeface="Times New Roman" panose="02020603050405020304" pitchFamily="18" charset="0"/>
              </a:rPr>
              <a:t>Масса РН - 523 г</a:t>
            </a:r>
          </a:p>
          <a:p>
            <a:r>
              <a:rPr lang="ru-RU" dirty="0" smtClean="0">
                <a:latin typeface="Times New Roman" panose="02020603050405020304" pitchFamily="18" charset="0"/>
                <a:cs typeface="Times New Roman" panose="02020603050405020304" pitchFamily="18" charset="0"/>
              </a:rPr>
              <a:t>Стартовая масса РН -1073 г </a:t>
            </a:r>
          </a:p>
          <a:p>
            <a:r>
              <a:rPr lang="ru-RU" dirty="0" smtClean="0">
                <a:latin typeface="Times New Roman" panose="02020603050405020304" pitchFamily="18" charset="0"/>
                <a:cs typeface="Times New Roman" panose="02020603050405020304" pitchFamily="18" charset="0"/>
              </a:rPr>
              <a:t>Габаритные размеры: 930</a:t>
            </a:r>
            <a:r>
              <a:rPr lang="en-US" dirty="0" smtClean="0">
                <a:latin typeface="Times New Roman" panose="02020603050405020304" pitchFamily="18" charset="0"/>
                <a:cs typeface="Times New Roman" panose="02020603050405020304" pitchFamily="18" charset="0"/>
              </a:rPr>
              <a:t>x76</a:t>
            </a:r>
            <a:r>
              <a:rPr lang="ru-RU" dirty="0" smtClean="0">
                <a:latin typeface="Times New Roman" panose="02020603050405020304" pitchFamily="18" charset="0"/>
                <a:cs typeface="Times New Roman" panose="02020603050405020304" pitchFamily="18" charset="0"/>
              </a:rPr>
              <a:t> мм</a:t>
            </a:r>
          </a:p>
          <a:p>
            <a:r>
              <a:rPr lang="ru-RU" dirty="0" smtClean="0">
                <a:latin typeface="Times New Roman" panose="02020603050405020304" pitchFamily="18" charset="0"/>
                <a:cs typeface="Times New Roman" panose="02020603050405020304" pitchFamily="18" charset="0"/>
              </a:rPr>
              <a:t>Максимальная высота полета - 338 м</a:t>
            </a:r>
          </a:p>
          <a:p>
            <a:r>
              <a:rPr lang="ru-RU" dirty="0" smtClean="0">
                <a:latin typeface="Times New Roman" panose="02020603050405020304" pitchFamily="18" charset="0"/>
                <a:cs typeface="Times New Roman" panose="02020603050405020304" pitchFamily="18" charset="0"/>
              </a:rPr>
              <a:t>Скорость полета – 85 м/с</a:t>
            </a:r>
          </a:p>
          <a:p>
            <a:endParaRPr lang="ru-RU" dirty="0" smtClean="0">
              <a:latin typeface="Times New Roman" panose="02020603050405020304" pitchFamily="18" charset="0"/>
              <a:cs typeface="Times New Roman" panose="02020603050405020304" pitchFamily="18" charset="0"/>
            </a:endParaRPr>
          </a:p>
          <a:p>
            <a:pPr marL="0" indent="0">
              <a:buNone/>
            </a:pPr>
            <a:endParaRPr lang="ru-RU" dirty="0" smtClean="0">
              <a:latin typeface="Times New Roman" panose="02020603050405020304" pitchFamily="18" charset="0"/>
              <a:cs typeface="Times New Roman" panose="02020603050405020304" pitchFamily="18" charset="0"/>
            </a:endParaRPr>
          </a:p>
          <a:p>
            <a:endParaRPr lang="ru-RU" dirty="0" smtClean="0">
              <a:latin typeface="Times New Roman" panose="02020603050405020304" pitchFamily="18" charset="0"/>
              <a:cs typeface="Times New Roman" panose="02020603050405020304" pitchFamily="18" charset="0"/>
            </a:endParaRPr>
          </a:p>
          <a:p>
            <a:endParaRPr lang="ru-RU" dirty="0" smtClean="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214290"/>
            <a:ext cx="8229600" cy="500066"/>
          </a:xfrm>
        </p:spPr>
        <p:txBody>
          <a:bodyPr>
            <a:normAutofit fontScale="90000"/>
          </a:bodyPr>
          <a:lstStyle/>
          <a:p>
            <a:r>
              <a:rPr lang="ru-RU" sz="2400" b="1" dirty="0" smtClean="0">
                <a:solidFill>
                  <a:srgbClr val="C00000"/>
                </a:solidFill>
                <a:latin typeface="Times New Roman" pitchFamily="18" charset="0"/>
                <a:cs typeface="Times New Roman" pitchFamily="18" charset="0"/>
              </a:rPr>
              <a:t>Силы, действующие на ракету в полете </a:t>
            </a:r>
            <a:r>
              <a:rPr lang="ru-RU" sz="2700" b="1" dirty="0" smtClean="0">
                <a:solidFill>
                  <a:srgbClr val="002060"/>
                </a:solidFill>
                <a:latin typeface="Times New Roman" pitchFamily="18" charset="0"/>
                <a:cs typeface="Times New Roman" pitchFamily="18" charset="0"/>
              </a:rPr>
              <a:t>на активном участке</a:t>
            </a:r>
            <a:endParaRPr lang="ru-RU" sz="2700" b="1" dirty="0">
              <a:solidFill>
                <a:srgbClr val="002060"/>
              </a:solidFill>
              <a:latin typeface="Times New Roman" pitchFamily="18" charset="0"/>
              <a:cs typeface="Times New Roman" pitchFamily="18" charset="0"/>
            </a:endParaRPr>
          </a:p>
        </p:txBody>
      </p:sp>
      <p:sp>
        <p:nvSpPr>
          <p:cNvPr id="6" name="TextBox 5"/>
          <p:cNvSpPr txBox="1"/>
          <p:nvPr/>
        </p:nvSpPr>
        <p:spPr>
          <a:xfrm>
            <a:off x="3857620" y="714356"/>
            <a:ext cx="3929090" cy="830997"/>
          </a:xfrm>
          <a:prstGeom prst="rect">
            <a:avLst/>
          </a:prstGeom>
          <a:noFill/>
        </p:spPr>
        <p:txBody>
          <a:bodyPr wrap="square" rtlCol="0">
            <a:spAutoFit/>
          </a:bodyPr>
          <a:lstStyle/>
          <a:p>
            <a:r>
              <a:rPr lang="en-US" sz="2400" b="1" dirty="0" smtClean="0">
                <a:solidFill>
                  <a:srgbClr val="C00000"/>
                </a:solidFill>
                <a:latin typeface="Times New Roman" pitchFamily="18" charset="0"/>
                <a:cs typeface="Times New Roman" pitchFamily="18" charset="0"/>
              </a:rPr>
              <a:t>F</a:t>
            </a:r>
            <a:r>
              <a:rPr lang="ru-RU" sz="2400" b="1" dirty="0" smtClean="0">
                <a:solidFill>
                  <a:srgbClr val="C00000"/>
                </a:solidFill>
                <a:latin typeface="Times New Roman" pitchFamily="18" charset="0"/>
                <a:cs typeface="Times New Roman" pitchFamily="18" charset="0"/>
              </a:rPr>
              <a:t>тяги </a:t>
            </a:r>
            <a:r>
              <a:rPr lang="ru-RU" sz="2400" dirty="0" smtClean="0">
                <a:latin typeface="Times New Roman" pitchFamily="18" charset="0"/>
                <a:cs typeface="Times New Roman" pitchFamily="18" charset="0"/>
              </a:rPr>
              <a:t>двигателя  влечет ракету вперед, разгоняет ее</a:t>
            </a:r>
            <a:endParaRPr lang="ru-RU" sz="2400" dirty="0">
              <a:latin typeface="Times New Roman" pitchFamily="18" charset="0"/>
              <a:cs typeface="Times New Roman" pitchFamily="18" charset="0"/>
            </a:endParaRPr>
          </a:p>
        </p:txBody>
      </p:sp>
      <p:grpSp>
        <p:nvGrpSpPr>
          <p:cNvPr id="12" name="Группа 11"/>
          <p:cNvGrpSpPr/>
          <p:nvPr/>
        </p:nvGrpSpPr>
        <p:grpSpPr>
          <a:xfrm>
            <a:off x="3071802" y="1000108"/>
            <a:ext cx="1143008" cy="5500726"/>
            <a:chOff x="785786" y="1142984"/>
            <a:chExt cx="1143008" cy="5500726"/>
          </a:xfrm>
        </p:grpSpPr>
        <p:pic>
          <p:nvPicPr>
            <p:cNvPr id="3" name="Picture 2"/>
            <p:cNvPicPr>
              <a:picLocks noChangeAspect="1" noChangeArrowheads="1"/>
            </p:cNvPicPr>
            <p:nvPr/>
          </p:nvPicPr>
          <p:blipFill>
            <a:blip r:embed="rId3" cstate="print"/>
            <a:srcRect l="16911" t="54869" r="9281" b="18888"/>
            <a:stretch>
              <a:fillRect/>
            </a:stretch>
          </p:blipFill>
          <p:spPr bwMode="auto">
            <a:xfrm rot="5400000" flipV="1">
              <a:off x="-607256" y="3107528"/>
              <a:ext cx="3929092" cy="1143008"/>
            </a:xfrm>
            <a:prstGeom prst="rect">
              <a:avLst/>
            </a:prstGeom>
            <a:noFill/>
            <a:ln w="9525">
              <a:noFill/>
              <a:miter lim="800000"/>
              <a:headEnd/>
              <a:tailEnd/>
            </a:ln>
          </p:spPr>
        </p:pic>
        <p:cxnSp>
          <p:nvCxnSpPr>
            <p:cNvPr id="5" name="Прямая со стрелкой 4"/>
            <p:cNvCxnSpPr/>
            <p:nvPr/>
          </p:nvCxnSpPr>
          <p:spPr>
            <a:xfrm rot="5400000" flipH="1" flipV="1">
              <a:off x="429390" y="2070884"/>
              <a:ext cx="1857388"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rot="5400000">
              <a:off x="215076" y="5572140"/>
              <a:ext cx="2142346" cy="794"/>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rot="5400000">
              <a:off x="465109" y="5179231"/>
              <a:ext cx="1928032" cy="794"/>
            </a:xfrm>
            <a:prstGeom prst="straightConnector1">
              <a:avLst/>
            </a:prstGeom>
            <a:ln w="508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85720" y="5214950"/>
            <a:ext cx="3071834" cy="1200329"/>
          </a:xfrm>
          <a:prstGeom prst="rect">
            <a:avLst/>
          </a:prstGeom>
          <a:noFill/>
        </p:spPr>
        <p:txBody>
          <a:bodyPr wrap="square" rtlCol="0">
            <a:spAutoFit/>
          </a:bodyPr>
          <a:lstStyle/>
          <a:p>
            <a:r>
              <a:rPr lang="en-US" sz="2400" b="1" dirty="0" smtClean="0">
                <a:solidFill>
                  <a:srgbClr val="C00000"/>
                </a:solidFill>
                <a:latin typeface="Times New Roman" pitchFamily="18" charset="0"/>
                <a:cs typeface="Times New Roman" pitchFamily="18" charset="0"/>
              </a:rPr>
              <a:t>F</a:t>
            </a:r>
            <a:r>
              <a:rPr lang="ru-RU" sz="2400" b="1" dirty="0" err="1" smtClean="0">
                <a:solidFill>
                  <a:srgbClr val="C00000"/>
                </a:solidFill>
                <a:latin typeface="Times New Roman" pitchFamily="18" charset="0"/>
                <a:cs typeface="Times New Roman" pitchFamily="18" charset="0"/>
              </a:rPr>
              <a:t>сопр</a:t>
            </a:r>
            <a:r>
              <a:rPr lang="ru-RU" sz="2400" b="1" dirty="0" smtClean="0">
                <a:solidFill>
                  <a:srgbClr val="C00000"/>
                </a:solidFill>
                <a:latin typeface="Times New Roman" pitchFamily="18" charset="0"/>
                <a:cs typeface="Times New Roman" pitchFamily="18" charset="0"/>
              </a:rPr>
              <a:t>. воздуха </a:t>
            </a:r>
            <a:r>
              <a:rPr lang="ru-RU" sz="2400" b="1" dirty="0" smtClean="0">
                <a:latin typeface="Times New Roman" pitchFamily="18" charset="0"/>
                <a:cs typeface="Times New Roman" pitchFamily="18" charset="0"/>
              </a:rPr>
              <a:t>препятствует движению ракеты </a:t>
            </a:r>
            <a:endParaRPr lang="ru-RU" sz="2400" b="1" dirty="0">
              <a:latin typeface="Times New Roman" pitchFamily="18" charset="0"/>
              <a:cs typeface="Times New Roman" pitchFamily="18" charset="0"/>
            </a:endParaRPr>
          </a:p>
        </p:txBody>
      </p:sp>
      <p:sp>
        <p:nvSpPr>
          <p:cNvPr id="16" name="TextBox 15"/>
          <p:cNvSpPr txBox="1"/>
          <p:nvPr/>
        </p:nvSpPr>
        <p:spPr>
          <a:xfrm>
            <a:off x="4071934" y="5286388"/>
            <a:ext cx="4286280" cy="954107"/>
          </a:xfrm>
          <a:prstGeom prst="rect">
            <a:avLst/>
          </a:prstGeom>
          <a:noFill/>
        </p:spPr>
        <p:txBody>
          <a:bodyPr wrap="square" rtlCol="0">
            <a:spAutoFit/>
          </a:bodyPr>
          <a:lstStyle/>
          <a:p>
            <a:r>
              <a:rPr lang="en-US" sz="2800" b="1" dirty="0" smtClean="0">
                <a:solidFill>
                  <a:srgbClr val="C00000"/>
                </a:solidFill>
                <a:latin typeface="Times New Roman" pitchFamily="18" charset="0"/>
                <a:cs typeface="Times New Roman" pitchFamily="18" charset="0"/>
              </a:rPr>
              <a:t>F</a:t>
            </a:r>
            <a:r>
              <a:rPr lang="ru-RU" sz="2800" b="1" dirty="0" smtClean="0">
                <a:solidFill>
                  <a:srgbClr val="C00000"/>
                </a:solidFill>
                <a:latin typeface="Times New Roman" pitchFamily="18" charset="0"/>
                <a:cs typeface="Times New Roman" pitchFamily="18" charset="0"/>
              </a:rPr>
              <a:t>тяжести</a:t>
            </a:r>
            <a:r>
              <a:rPr lang="ru-RU" sz="2800" b="1" dirty="0" smtClean="0">
                <a:solidFill>
                  <a:schemeClr val="tx2">
                    <a:lumMod val="75000"/>
                  </a:schemeClr>
                </a:solidFill>
                <a:latin typeface="Times New Roman" pitchFamily="18" charset="0"/>
                <a:cs typeface="Times New Roman" pitchFamily="18" charset="0"/>
              </a:rPr>
              <a:t> тянет ракету вниз</a:t>
            </a:r>
            <a:endParaRPr lang="ru-RU" sz="2800" b="1" dirty="0">
              <a:solidFill>
                <a:schemeClr val="tx2">
                  <a:lumMod val="75000"/>
                </a:schemeClr>
              </a:solidFill>
              <a:latin typeface="Times New Roman" pitchFamily="18" charset="0"/>
              <a:cs typeface="Times New Roman" pitchFamily="18" charset="0"/>
            </a:endParaRPr>
          </a:p>
        </p:txBody>
      </p:sp>
      <p:pic>
        <p:nvPicPr>
          <p:cNvPr id="4098" name="Picture 2" descr="https://ds03.infourok.ru/uploads/ex/0b42/000500c9-41b041a4/img6.jpg"/>
          <p:cNvPicPr>
            <a:picLocks noChangeAspect="1" noChangeArrowheads="1"/>
          </p:cNvPicPr>
          <p:nvPr/>
        </p:nvPicPr>
        <p:blipFill>
          <a:blip r:embed="rId4"/>
          <a:srcRect l="3906" t="10417" r="48651" b="5208"/>
          <a:stretch>
            <a:fillRect/>
          </a:stretch>
        </p:blipFill>
        <p:spPr bwMode="auto">
          <a:xfrm>
            <a:off x="5572132" y="1785926"/>
            <a:ext cx="2570807" cy="3429024"/>
          </a:xfrm>
          <a:prstGeom prst="rect">
            <a:avLst/>
          </a:prstGeom>
          <a:noFill/>
        </p:spPr>
      </p:pic>
      <p:pic>
        <p:nvPicPr>
          <p:cNvPr id="18434" name="Picture 2" descr="http://hackedgadgets.com/wp-content/uploads/2010/03/worlds-most-powerfull-private-rocket_5.jpg"/>
          <p:cNvPicPr>
            <a:picLocks noChangeAspect="1" noChangeArrowheads="1"/>
          </p:cNvPicPr>
          <p:nvPr/>
        </p:nvPicPr>
        <p:blipFill>
          <a:blip r:embed="rId5"/>
          <a:srcRect/>
          <a:stretch>
            <a:fillRect/>
          </a:stretch>
        </p:blipFill>
        <p:spPr bwMode="auto">
          <a:xfrm>
            <a:off x="0" y="2571744"/>
            <a:ext cx="2834809" cy="178593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3000" r="-73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142852"/>
            <a:ext cx="8372476" cy="571504"/>
          </a:xfrm>
        </p:spPr>
        <p:txBody>
          <a:bodyPr>
            <a:normAutofit fontScale="90000"/>
          </a:bodyPr>
          <a:lstStyle/>
          <a:p>
            <a:r>
              <a:rPr lang="ru-RU" sz="2700" b="1" dirty="0" smtClean="0">
                <a:solidFill>
                  <a:schemeClr val="bg1"/>
                </a:solidFill>
                <a:latin typeface="Times New Roman" pitchFamily="18" charset="0"/>
                <a:cs typeface="Times New Roman" pitchFamily="18" charset="0"/>
              </a:rPr>
              <a:t>Силы, действующие на ракету в полете </a:t>
            </a:r>
            <a:r>
              <a:rPr lang="ru-RU" sz="2700" b="1" dirty="0" smtClean="0">
                <a:solidFill>
                  <a:srgbClr val="002060"/>
                </a:solidFill>
                <a:latin typeface="Times New Roman" pitchFamily="18" charset="0"/>
                <a:cs typeface="Times New Roman" pitchFamily="18" charset="0"/>
              </a:rPr>
              <a:t>на пассивном участке</a:t>
            </a:r>
            <a:endParaRPr lang="ru-RU" sz="2700" b="1" dirty="0">
              <a:solidFill>
                <a:srgbClr val="002060"/>
              </a:solidFill>
              <a:latin typeface="Times New Roman" pitchFamily="18" charset="0"/>
              <a:cs typeface="Times New Roman" pitchFamily="18" charset="0"/>
            </a:endParaRPr>
          </a:p>
        </p:txBody>
      </p:sp>
      <p:grpSp>
        <p:nvGrpSpPr>
          <p:cNvPr id="4" name="Группа 11"/>
          <p:cNvGrpSpPr/>
          <p:nvPr/>
        </p:nvGrpSpPr>
        <p:grpSpPr>
          <a:xfrm>
            <a:off x="3071802" y="1571610"/>
            <a:ext cx="1143008" cy="4929224"/>
            <a:chOff x="785786" y="1714486"/>
            <a:chExt cx="1143008" cy="4929224"/>
          </a:xfrm>
        </p:grpSpPr>
        <p:pic>
          <p:nvPicPr>
            <p:cNvPr id="3" name="Picture 2"/>
            <p:cNvPicPr>
              <a:picLocks noChangeAspect="1" noChangeArrowheads="1"/>
            </p:cNvPicPr>
            <p:nvPr/>
          </p:nvPicPr>
          <p:blipFill>
            <a:blip r:embed="rId3" cstate="print"/>
            <a:srcRect l="16911" t="54869" r="9281" b="18888"/>
            <a:stretch>
              <a:fillRect/>
            </a:stretch>
          </p:blipFill>
          <p:spPr bwMode="auto">
            <a:xfrm rot="5400000" flipV="1">
              <a:off x="-607256" y="3107528"/>
              <a:ext cx="3929092" cy="1143008"/>
            </a:xfrm>
            <a:prstGeom prst="rect">
              <a:avLst/>
            </a:prstGeom>
            <a:noFill/>
            <a:ln w="9525">
              <a:noFill/>
              <a:miter lim="800000"/>
              <a:headEnd/>
              <a:tailEnd/>
            </a:ln>
          </p:spPr>
        </p:pic>
        <p:cxnSp>
          <p:nvCxnSpPr>
            <p:cNvPr id="8" name="Прямая со стрелкой 7"/>
            <p:cNvCxnSpPr/>
            <p:nvPr/>
          </p:nvCxnSpPr>
          <p:spPr>
            <a:xfrm rot="5400000">
              <a:off x="215076" y="5572140"/>
              <a:ext cx="2142346" cy="794"/>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rot="5400000">
              <a:off x="465109" y="5179231"/>
              <a:ext cx="1928032" cy="794"/>
            </a:xfrm>
            <a:prstGeom prst="straightConnector1">
              <a:avLst/>
            </a:prstGeom>
            <a:ln w="508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85720" y="5214950"/>
            <a:ext cx="3071834" cy="1200329"/>
          </a:xfrm>
          <a:prstGeom prst="rect">
            <a:avLst/>
          </a:prstGeom>
          <a:noFill/>
        </p:spPr>
        <p:txBody>
          <a:bodyPr wrap="square" rtlCol="0">
            <a:spAutoFit/>
          </a:bodyPr>
          <a:lstStyle/>
          <a:p>
            <a:r>
              <a:rPr lang="en-US" sz="2400" b="1" dirty="0" smtClean="0">
                <a:solidFill>
                  <a:srgbClr val="C00000"/>
                </a:solidFill>
                <a:latin typeface="Times New Roman" pitchFamily="18" charset="0"/>
                <a:cs typeface="Times New Roman" pitchFamily="18" charset="0"/>
              </a:rPr>
              <a:t>F</a:t>
            </a:r>
            <a:r>
              <a:rPr lang="ru-RU" sz="2400" b="1" dirty="0" err="1" smtClean="0">
                <a:solidFill>
                  <a:srgbClr val="C00000"/>
                </a:solidFill>
                <a:latin typeface="Times New Roman" pitchFamily="18" charset="0"/>
                <a:cs typeface="Times New Roman" pitchFamily="18" charset="0"/>
              </a:rPr>
              <a:t>сопр</a:t>
            </a:r>
            <a:r>
              <a:rPr lang="ru-RU" sz="2400" b="1" dirty="0" smtClean="0">
                <a:solidFill>
                  <a:srgbClr val="C00000"/>
                </a:solidFill>
                <a:latin typeface="Times New Roman" pitchFamily="18" charset="0"/>
                <a:cs typeface="Times New Roman" pitchFamily="18" charset="0"/>
              </a:rPr>
              <a:t>. воздуха </a:t>
            </a:r>
            <a:r>
              <a:rPr lang="ru-RU" sz="2400" b="1" dirty="0" smtClean="0">
                <a:latin typeface="Times New Roman" pitchFamily="18" charset="0"/>
                <a:cs typeface="Times New Roman" pitchFamily="18" charset="0"/>
              </a:rPr>
              <a:t>препятствует движению ракеты </a:t>
            </a:r>
            <a:endParaRPr lang="ru-RU" sz="2400" b="1" dirty="0">
              <a:latin typeface="Times New Roman" pitchFamily="18" charset="0"/>
              <a:cs typeface="Times New Roman" pitchFamily="18" charset="0"/>
            </a:endParaRPr>
          </a:p>
        </p:txBody>
      </p:sp>
      <p:sp>
        <p:nvSpPr>
          <p:cNvPr id="16" name="TextBox 15"/>
          <p:cNvSpPr txBox="1"/>
          <p:nvPr/>
        </p:nvSpPr>
        <p:spPr>
          <a:xfrm>
            <a:off x="4071934" y="5286388"/>
            <a:ext cx="4286280" cy="954107"/>
          </a:xfrm>
          <a:prstGeom prst="rect">
            <a:avLst/>
          </a:prstGeom>
          <a:noFill/>
        </p:spPr>
        <p:txBody>
          <a:bodyPr wrap="square" rtlCol="0">
            <a:spAutoFit/>
          </a:bodyPr>
          <a:lstStyle/>
          <a:p>
            <a:r>
              <a:rPr lang="en-US" sz="2800" b="1" dirty="0" smtClean="0">
                <a:solidFill>
                  <a:srgbClr val="C00000"/>
                </a:solidFill>
                <a:latin typeface="Times New Roman" pitchFamily="18" charset="0"/>
                <a:cs typeface="Times New Roman" pitchFamily="18" charset="0"/>
              </a:rPr>
              <a:t>F</a:t>
            </a:r>
            <a:r>
              <a:rPr lang="ru-RU" sz="2800" b="1" dirty="0" smtClean="0">
                <a:solidFill>
                  <a:srgbClr val="C00000"/>
                </a:solidFill>
                <a:latin typeface="Times New Roman" pitchFamily="18" charset="0"/>
                <a:cs typeface="Times New Roman" pitchFamily="18" charset="0"/>
              </a:rPr>
              <a:t>тяжести</a:t>
            </a:r>
            <a:r>
              <a:rPr lang="ru-RU" sz="2800" b="1" dirty="0" smtClean="0">
                <a:solidFill>
                  <a:schemeClr val="tx2">
                    <a:lumMod val="75000"/>
                  </a:schemeClr>
                </a:solidFill>
                <a:latin typeface="Times New Roman" pitchFamily="18" charset="0"/>
                <a:cs typeface="Times New Roman" pitchFamily="18" charset="0"/>
              </a:rPr>
              <a:t> тянет ракету вниз</a:t>
            </a:r>
            <a:endParaRPr lang="ru-RU" sz="2800" b="1" dirty="0">
              <a:solidFill>
                <a:schemeClr val="tx2">
                  <a:lumMod val="75000"/>
                </a:schemeClr>
              </a:solidFill>
              <a:latin typeface="Times New Roman" pitchFamily="18" charset="0"/>
              <a:cs typeface="Times New Roman" pitchFamily="18" charset="0"/>
            </a:endParaRPr>
          </a:p>
        </p:txBody>
      </p:sp>
      <p:pic>
        <p:nvPicPr>
          <p:cNvPr id="11" name="Picture 2" descr="https://ds03.infourok.ru/uploads/ex/0b42/000500c9-41b041a4/img6.jpg"/>
          <p:cNvPicPr>
            <a:picLocks noChangeAspect="1" noChangeArrowheads="1"/>
          </p:cNvPicPr>
          <p:nvPr/>
        </p:nvPicPr>
        <p:blipFill>
          <a:blip r:embed="rId4"/>
          <a:srcRect l="51367" t="10417" r="3906" b="5208"/>
          <a:stretch>
            <a:fillRect/>
          </a:stretch>
        </p:blipFill>
        <p:spPr bwMode="auto">
          <a:xfrm>
            <a:off x="5572132" y="1428736"/>
            <a:ext cx="2793138" cy="3951862"/>
          </a:xfrm>
          <a:prstGeom prst="rect">
            <a:avLst/>
          </a:prstGeom>
          <a:noFill/>
        </p:spPr>
      </p:pic>
      <p:pic>
        <p:nvPicPr>
          <p:cNvPr id="10" name="Picture 2" descr="http://hackedgadgets.com/wp-content/uploads/2010/03/worlds-most-powerfull-private-rocket_5.jpg"/>
          <p:cNvPicPr>
            <a:picLocks noChangeAspect="1" noChangeArrowheads="1"/>
          </p:cNvPicPr>
          <p:nvPr/>
        </p:nvPicPr>
        <p:blipFill>
          <a:blip r:embed="rId5"/>
          <a:srcRect/>
          <a:stretch>
            <a:fillRect/>
          </a:stretch>
        </p:blipFill>
        <p:spPr bwMode="auto">
          <a:xfrm>
            <a:off x="142844" y="2571744"/>
            <a:ext cx="2834809" cy="178593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214290"/>
            <a:ext cx="8229600" cy="571504"/>
          </a:xfrm>
        </p:spPr>
        <p:txBody>
          <a:bodyPr>
            <a:normAutofit/>
          </a:bodyPr>
          <a:lstStyle/>
          <a:p>
            <a:r>
              <a:rPr lang="ru-RU" sz="2800" b="1" dirty="0" smtClean="0">
                <a:solidFill>
                  <a:srgbClr val="C00000"/>
                </a:solidFill>
                <a:latin typeface="Times New Roman" pitchFamily="18" charset="0"/>
                <a:cs typeface="Times New Roman" pitchFamily="18" charset="0"/>
              </a:rPr>
              <a:t>Система спасения, расчет парашюта</a:t>
            </a:r>
            <a:endParaRPr lang="ru-RU" sz="2800" b="1" dirty="0">
              <a:solidFill>
                <a:srgbClr val="C00000"/>
              </a:solidFill>
              <a:latin typeface="Times New Roman" pitchFamily="18" charset="0"/>
              <a:cs typeface="Times New Roman" pitchFamily="18" charset="0"/>
            </a:endParaRPr>
          </a:p>
        </p:txBody>
      </p:sp>
      <p:pic>
        <p:nvPicPr>
          <p:cNvPr id="7" name="Picture 6"/>
          <p:cNvPicPr>
            <a:picLocks noChangeAspect="1" noChangeArrowheads="1"/>
          </p:cNvPicPr>
          <p:nvPr/>
        </p:nvPicPr>
        <p:blipFill>
          <a:blip r:embed="rId2"/>
          <a:srcRect/>
          <a:stretch>
            <a:fillRect/>
          </a:stretch>
        </p:blipFill>
        <p:spPr bwMode="auto">
          <a:xfrm>
            <a:off x="285720" y="1000108"/>
            <a:ext cx="2165350" cy="2103438"/>
          </a:xfrm>
          <a:prstGeom prst="rect">
            <a:avLst/>
          </a:prstGeom>
          <a:noFill/>
          <a:ln w="9525">
            <a:noFill/>
            <a:round/>
            <a:headEnd/>
            <a:tailEnd/>
          </a:ln>
          <a:effectLst/>
        </p:spPr>
      </p:pic>
      <p:pic>
        <p:nvPicPr>
          <p:cNvPr id="1026" name="Picture 2"/>
          <p:cNvPicPr>
            <a:picLocks noChangeAspect="1" noChangeArrowheads="1"/>
          </p:cNvPicPr>
          <p:nvPr/>
        </p:nvPicPr>
        <p:blipFill>
          <a:blip r:embed="rId3"/>
          <a:srcRect/>
          <a:stretch>
            <a:fillRect/>
          </a:stretch>
        </p:blipFill>
        <p:spPr bwMode="auto">
          <a:xfrm>
            <a:off x="285720" y="3571876"/>
            <a:ext cx="1812685" cy="2999672"/>
          </a:xfrm>
          <a:prstGeom prst="rect">
            <a:avLst/>
          </a:prstGeom>
          <a:noFill/>
          <a:ln w="9525">
            <a:noFill/>
            <a:miter lim="800000"/>
            <a:headEnd/>
            <a:tailEnd/>
          </a:ln>
          <a:effectLst/>
        </p:spPr>
      </p:pic>
      <p:sp>
        <p:nvSpPr>
          <p:cNvPr id="8" name="Прямоугольник 7"/>
          <p:cNvSpPr/>
          <p:nvPr/>
        </p:nvSpPr>
        <p:spPr>
          <a:xfrm>
            <a:off x="3143240" y="3643314"/>
            <a:ext cx="5357850" cy="1754326"/>
          </a:xfrm>
          <a:prstGeom prst="rect">
            <a:avLst/>
          </a:prstGeom>
        </p:spPr>
        <p:txBody>
          <a:bodyPr wrap="square">
            <a:spAutoFit/>
          </a:bodyPr>
          <a:lstStyle/>
          <a:p>
            <a:r>
              <a:rPr lang="ru-RU" b="1" dirty="0" smtClean="0">
                <a:solidFill>
                  <a:schemeClr val="tx2">
                    <a:lumMod val="75000"/>
                  </a:schemeClr>
                </a:solidFill>
                <a:latin typeface="Times New Roman" pitchFamily="18" charset="0"/>
                <a:cs typeface="Times New Roman" pitchFamily="18" charset="0"/>
              </a:rPr>
              <a:t>А – общая площадь парашюта </a:t>
            </a:r>
            <a:endParaRPr lang="en-US" b="1" dirty="0" smtClean="0">
              <a:solidFill>
                <a:schemeClr val="tx2">
                  <a:lumMod val="75000"/>
                </a:schemeClr>
              </a:solidFill>
              <a:latin typeface="Times New Roman" pitchFamily="18" charset="0"/>
              <a:cs typeface="Times New Roman" pitchFamily="18" charset="0"/>
            </a:endParaRPr>
          </a:p>
          <a:p>
            <a:r>
              <a:rPr lang="ru-RU" b="1" dirty="0" smtClean="0">
                <a:solidFill>
                  <a:schemeClr val="tx2">
                    <a:lumMod val="75000"/>
                  </a:schemeClr>
                </a:solidFill>
                <a:latin typeface="Times New Roman" pitchFamily="18" charset="0"/>
                <a:cs typeface="Times New Roman" pitchFamily="18" charset="0"/>
              </a:rPr>
              <a:t>C – коэффициент сопротивления парашюта. Это значение</a:t>
            </a:r>
            <a:r>
              <a:rPr lang="en-US" b="1" dirty="0" smtClean="0">
                <a:solidFill>
                  <a:schemeClr val="tx2">
                    <a:lumMod val="75000"/>
                  </a:schemeClr>
                </a:solidFill>
                <a:latin typeface="Times New Roman" pitchFamily="18" charset="0"/>
                <a:cs typeface="Times New Roman" pitchFamily="18" charset="0"/>
              </a:rPr>
              <a:t> </a:t>
            </a:r>
            <a:r>
              <a:rPr lang="ru-RU" b="1" dirty="0" smtClean="0">
                <a:solidFill>
                  <a:schemeClr val="tx2">
                    <a:lumMod val="75000"/>
                  </a:schemeClr>
                </a:solidFill>
                <a:latin typeface="Times New Roman" pitchFamily="18" charset="0"/>
                <a:cs typeface="Times New Roman" pitchFamily="18" charset="0"/>
              </a:rPr>
              <a:t>зависит от формы парашюта.</a:t>
            </a:r>
          </a:p>
          <a:p>
            <a:r>
              <a:rPr lang="ru-RU" b="1" dirty="0" err="1" smtClean="0">
                <a:solidFill>
                  <a:schemeClr val="tx2">
                    <a:lumMod val="75000"/>
                  </a:schemeClr>
                </a:solidFill>
                <a:latin typeface="Times New Roman" pitchFamily="18" charset="0"/>
                <a:cs typeface="Times New Roman" pitchFamily="18" charset="0"/>
              </a:rPr>
              <a:t>ρ </a:t>
            </a:r>
            <a:r>
              <a:rPr lang="ru-RU" b="1" dirty="0" smtClean="0">
                <a:solidFill>
                  <a:schemeClr val="tx2">
                    <a:lumMod val="75000"/>
                  </a:schemeClr>
                </a:solidFill>
                <a:latin typeface="Times New Roman" pitchFamily="18" charset="0"/>
                <a:cs typeface="Times New Roman" pitchFamily="18" charset="0"/>
              </a:rPr>
              <a:t>– локальная плотность воздуха, предполагается как</a:t>
            </a:r>
            <a:r>
              <a:rPr lang="en-US" b="1" dirty="0" smtClean="0">
                <a:solidFill>
                  <a:schemeClr val="tx2">
                    <a:lumMod val="75000"/>
                  </a:schemeClr>
                </a:solidFill>
                <a:latin typeface="Times New Roman" pitchFamily="18" charset="0"/>
                <a:cs typeface="Times New Roman" pitchFamily="18" charset="0"/>
              </a:rPr>
              <a:t> </a:t>
            </a:r>
            <a:r>
              <a:rPr lang="ru-RU" b="1" dirty="0" smtClean="0">
                <a:solidFill>
                  <a:schemeClr val="tx2">
                    <a:lumMod val="75000"/>
                  </a:schemeClr>
                </a:solidFill>
                <a:latin typeface="Times New Roman" pitchFamily="18" charset="0"/>
                <a:cs typeface="Times New Roman" pitchFamily="18" charset="0"/>
              </a:rPr>
              <a:t>постоянная и равна 1,225 кг/м3.</a:t>
            </a:r>
          </a:p>
          <a:p>
            <a:r>
              <a:rPr lang="ru-RU" b="1" dirty="0" smtClean="0">
                <a:solidFill>
                  <a:schemeClr val="tx2">
                    <a:lumMod val="75000"/>
                  </a:schemeClr>
                </a:solidFill>
                <a:latin typeface="Times New Roman" pitchFamily="18" charset="0"/>
                <a:cs typeface="Times New Roman" pitchFamily="18" charset="0"/>
              </a:rPr>
              <a:t>V – скорость снижения парашюта</a:t>
            </a:r>
            <a:endParaRPr lang="ru-RU" b="1" dirty="0">
              <a:solidFill>
                <a:schemeClr val="tx2">
                  <a:lumMod val="75000"/>
                </a:schemeClr>
              </a:solidFill>
              <a:latin typeface="Times New Roman" pitchFamily="18" charset="0"/>
              <a:cs typeface="Times New Roman" pitchFamily="18" charset="0"/>
            </a:endParaRPr>
          </a:p>
        </p:txBody>
      </p:sp>
      <p:sp>
        <p:nvSpPr>
          <p:cNvPr id="10" name="TextBox 9"/>
          <p:cNvSpPr txBox="1"/>
          <p:nvPr/>
        </p:nvSpPr>
        <p:spPr>
          <a:xfrm>
            <a:off x="3571868" y="1142984"/>
            <a:ext cx="3143272" cy="1528624"/>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F</a:t>
            </a:r>
            <a:r>
              <a:rPr lang="ru-RU" sz="2000" b="1" dirty="0" err="1" smtClean="0">
                <a:latin typeface="Times New Roman" pitchFamily="18" charset="0"/>
                <a:cs typeface="Times New Roman" pitchFamily="18" charset="0"/>
              </a:rPr>
              <a:t>сопр</a:t>
            </a:r>
            <a:r>
              <a:rPr lang="ru-RU" sz="2000" b="1" dirty="0" smtClean="0">
                <a:latin typeface="Times New Roman" pitchFamily="18" charset="0"/>
                <a:cs typeface="Times New Roman" pitchFamily="18" charset="0"/>
              </a:rPr>
              <a:t>.</a:t>
            </a:r>
            <a:r>
              <a:rPr lang="en-US" sz="2000" b="1" dirty="0" smtClean="0">
                <a:latin typeface="Times New Roman" pitchFamily="18" charset="0"/>
                <a:cs typeface="Times New Roman" pitchFamily="18" charset="0"/>
              </a:rPr>
              <a:t> = F</a:t>
            </a:r>
            <a:r>
              <a:rPr lang="ru-RU" sz="2000" b="1" dirty="0" smtClean="0">
                <a:latin typeface="Times New Roman" pitchFamily="18" charset="0"/>
                <a:cs typeface="Times New Roman" pitchFamily="18" charset="0"/>
              </a:rPr>
              <a:t>тяж.</a:t>
            </a:r>
          </a:p>
          <a:p>
            <a:r>
              <a:rPr lang="en-US" sz="2000" b="1" dirty="0" smtClean="0">
                <a:latin typeface="Times New Roman" pitchFamily="18" charset="0"/>
                <a:cs typeface="Times New Roman" pitchFamily="18" charset="0"/>
              </a:rPr>
              <a:t>1/2*C*p*V</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 = m*g</a:t>
            </a:r>
          </a:p>
          <a:p>
            <a:r>
              <a:rPr lang="en-US" sz="2000" b="1" dirty="0" smtClean="0">
                <a:latin typeface="Times New Roman" pitchFamily="18" charset="0"/>
                <a:cs typeface="Times New Roman" pitchFamily="18" charset="0"/>
              </a:rPr>
              <a:t>5 </a:t>
            </a:r>
            <a:r>
              <a:rPr lang="ru-RU" sz="2000" b="1" dirty="0" smtClean="0">
                <a:latin typeface="Times New Roman" pitchFamily="18" charset="0"/>
                <a:cs typeface="Times New Roman" pitchFamily="18" charset="0"/>
              </a:rPr>
              <a:t>м</a:t>
            </a:r>
            <a:r>
              <a:rPr lang="en-US" sz="2000" b="1" dirty="0" smtClean="0">
                <a:latin typeface="Times New Roman" pitchFamily="18" charset="0"/>
                <a:cs typeface="Times New Roman" pitchFamily="18" charset="0"/>
              </a:rPr>
              <a:t>/c&lt;V&lt;=10</a:t>
            </a:r>
            <a:r>
              <a:rPr lang="ru-RU" sz="2000" b="1" dirty="0" smtClean="0">
                <a:latin typeface="Times New Roman" pitchFamily="18" charset="0"/>
                <a:cs typeface="Times New Roman" pitchFamily="18" charset="0"/>
              </a:rPr>
              <a:t>м</a:t>
            </a:r>
            <a:r>
              <a:rPr lang="en-US" sz="2000" b="1" dirty="0" smtClean="0">
                <a:latin typeface="Times New Roman" pitchFamily="18" charset="0"/>
                <a:cs typeface="Times New Roman" pitchFamily="18" charset="0"/>
              </a:rPr>
              <a:t>/</a:t>
            </a:r>
            <a:r>
              <a:rPr lang="ru-RU" sz="2000" b="1" dirty="0" smtClean="0">
                <a:latin typeface="Times New Roman" pitchFamily="18" charset="0"/>
                <a:cs typeface="Times New Roman" pitchFamily="18" charset="0"/>
              </a:rPr>
              <a:t>с</a:t>
            </a:r>
          </a:p>
          <a:p>
            <a:r>
              <a:rPr lang="ru-RU" sz="2000" b="1" dirty="0" smtClean="0">
                <a:latin typeface="Times New Roman" pitchFamily="18" charset="0"/>
                <a:cs typeface="Times New Roman" pitchFamily="18" charset="0"/>
              </a:rPr>
              <a:t>С=0,9</a:t>
            </a:r>
            <a:endParaRPr lang="en-US" sz="2000" b="1" dirty="0" smtClean="0">
              <a:latin typeface="Times New Roman" pitchFamily="18" charset="0"/>
              <a:cs typeface="Times New Roman" pitchFamily="18" charset="0"/>
            </a:endParaRPr>
          </a:p>
          <a:p>
            <a:endParaRPr lang="ru-RU" sz="2000" b="1" baseline="30000" dirty="0" smtClean="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4"/>
          <a:srcRect b="42906"/>
          <a:stretch>
            <a:fillRect/>
          </a:stretch>
        </p:blipFill>
        <p:spPr bwMode="auto">
          <a:xfrm>
            <a:off x="6286512" y="1071546"/>
            <a:ext cx="2162186" cy="2357454"/>
          </a:xfrm>
          <a:prstGeom prst="rect">
            <a:avLst/>
          </a:prstGeom>
          <a:noFill/>
          <a:ln w="9525">
            <a:noFill/>
            <a:miter lim="800000"/>
            <a:headEnd/>
            <a:tailEnd/>
          </a:ln>
          <a:effectLst/>
        </p:spPr>
      </p:pic>
      <p:sp>
        <p:nvSpPr>
          <p:cNvPr id="3" name="TextBox 2"/>
          <p:cNvSpPr txBox="1"/>
          <p:nvPr/>
        </p:nvSpPr>
        <p:spPr>
          <a:xfrm>
            <a:off x="3164426" y="2516590"/>
            <a:ext cx="3024336" cy="923330"/>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По расчетам </a:t>
            </a:r>
            <a:r>
              <a:rPr lang="en-US" dirty="0" smtClean="0">
                <a:solidFill>
                  <a:srgbClr val="C00000"/>
                </a:solidFill>
                <a:latin typeface="Times New Roman" panose="02020603050405020304" pitchFamily="18" charset="0"/>
                <a:cs typeface="Times New Roman" panose="02020603050405020304" pitchFamily="18" charset="0"/>
              </a:rPr>
              <a:t>v = </a:t>
            </a:r>
            <a:r>
              <a:rPr lang="ru-RU" dirty="0" smtClean="0">
                <a:solidFill>
                  <a:srgbClr val="C00000"/>
                </a:solidFill>
                <a:latin typeface="Times New Roman" panose="02020603050405020304" pitchFamily="18" charset="0"/>
                <a:cs typeface="Times New Roman" panose="02020603050405020304" pitchFamily="18" charset="0"/>
              </a:rPr>
              <a:t>6,8 м/с</a:t>
            </a:r>
          </a:p>
          <a:p>
            <a:r>
              <a:rPr lang="ru-RU" dirty="0" smtClean="0">
                <a:latin typeface="Times New Roman" panose="02020603050405020304" pitchFamily="18" charset="0"/>
                <a:cs typeface="Times New Roman" panose="02020603050405020304" pitchFamily="18" charset="0"/>
              </a:rPr>
              <a:t>По результатам испытания парашюта </a:t>
            </a:r>
            <a:r>
              <a:rPr lang="en-US" dirty="0" smtClean="0">
                <a:solidFill>
                  <a:srgbClr val="C00000"/>
                </a:solidFill>
                <a:latin typeface="Times New Roman" panose="02020603050405020304" pitchFamily="18" charset="0"/>
                <a:cs typeface="Times New Roman" panose="02020603050405020304" pitchFamily="18" charset="0"/>
              </a:rPr>
              <a:t>v = 7,5 </a:t>
            </a:r>
            <a:r>
              <a:rPr lang="ru-RU" dirty="0" smtClean="0">
                <a:solidFill>
                  <a:srgbClr val="C00000"/>
                </a:solidFill>
                <a:latin typeface="Times New Roman" panose="02020603050405020304" pitchFamily="18" charset="0"/>
                <a:cs typeface="Times New Roman" panose="02020603050405020304" pitchFamily="18" charset="0"/>
              </a:rPr>
              <a:t>м/с </a:t>
            </a:r>
            <a:endParaRPr lang="ru-RU"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39718"/>
          </a:xfrm>
        </p:spPr>
        <p:txBody>
          <a:bodyPr>
            <a:normAutofit fontScale="90000"/>
          </a:bodyPr>
          <a:lstStyle/>
          <a:p>
            <a:r>
              <a:rPr lang="ru-RU" b="1" dirty="0" smtClean="0">
                <a:solidFill>
                  <a:srgbClr val="C00000"/>
                </a:solidFill>
                <a:latin typeface="Times New Roman" pitchFamily="18" charset="0"/>
                <a:cs typeface="Times New Roman" pitchFamily="18" charset="0"/>
              </a:rPr>
              <a:t>Представление команды проекта</a:t>
            </a:r>
            <a:endParaRPr lang="ru-RU" b="1" dirty="0">
              <a:solidFill>
                <a:srgbClr val="C00000"/>
              </a:solidFill>
              <a:latin typeface="Times New Roman" pitchFamily="18" charset="0"/>
              <a:cs typeface="Times New Roman" pitchFamily="18" charset="0"/>
            </a:endParaRPr>
          </a:p>
        </p:txBody>
      </p:sp>
      <p:pic>
        <p:nvPicPr>
          <p:cNvPr id="29698" name="Picture 2" descr="C:\Users\004\Desktop\ГИРДЫ\ракета33.jpg"/>
          <p:cNvPicPr>
            <a:picLocks noChangeAspect="1" noChangeArrowheads="1"/>
          </p:cNvPicPr>
          <p:nvPr/>
        </p:nvPicPr>
        <p:blipFill>
          <a:blip r:embed="rId3"/>
          <a:srcRect l="39844" t="7380" r="2343" b="16208"/>
          <a:stretch>
            <a:fillRect/>
          </a:stretch>
        </p:blipFill>
        <p:spPr bwMode="auto">
          <a:xfrm>
            <a:off x="214282" y="857232"/>
            <a:ext cx="3071834" cy="2739743"/>
          </a:xfrm>
          <a:prstGeom prst="ellipse">
            <a:avLst/>
          </a:prstGeom>
          <a:ln>
            <a:noFill/>
          </a:ln>
          <a:effectLst>
            <a:softEdge rad="112500"/>
          </a:effectLst>
        </p:spPr>
      </p:pic>
      <p:sp>
        <p:nvSpPr>
          <p:cNvPr id="5" name="Скругленная прямоугольная выноска 4"/>
          <p:cNvSpPr/>
          <p:nvPr/>
        </p:nvSpPr>
        <p:spPr>
          <a:xfrm>
            <a:off x="3714744" y="928670"/>
            <a:ext cx="4214842" cy="1428760"/>
          </a:xfrm>
          <a:prstGeom prst="wedgeRoundRectCallout">
            <a:avLst>
              <a:gd name="adj1" fmla="val -66834"/>
              <a:gd name="adj2" fmla="val 826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Юрий Ярадаев – капитан,  технические  идеи, технологический процесс,  сборка и монтаж  </a:t>
            </a:r>
            <a:endParaRPr lang="ru-RU" b="1" dirty="0">
              <a:latin typeface="Times New Roman" pitchFamily="18" charset="0"/>
              <a:cs typeface="Times New Roman" pitchFamily="18" charset="0"/>
            </a:endParaRPr>
          </a:p>
        </p:txBody>
      </p:sp>
      <p:pic>
        <p:nvPicPr>
          <p:cNvPr id="10" name="Picture 5"/>
          <p:cNvPicPr>
            <a:picLocks noChangeAspect="1" noChangeArrowheads="1"/>
          </p:cNvPicPr>
          <p:nvPr/>
        </p:nvPicPr>
        <p:blipFill>
          <a:blip r:embed="rId4" cstate="print"/>
          <a:srcRect r="43749"/>
          <a:stretch>
            <a:fillRect/>
          </a:stretch>
        </p:blipFill>
        <p:spPr bwMode="auto">
          <a:xfrm>
            <a:off x="2857488" y="2714620"/>
            <a:ext cx="2286016" cy="2762242"/>
          </a:xfrm>
          <a:prstGeom prst="ellipse">
            <a:avLst/>
          </a:prstGeom>
          <a:ln>
            <a:noFill/>
          </a:ln>
          <a:effectLst>
            <a:softEdge rad="112500"/>
          </a:effectLst>
        </p:spPr>
      </p:pic>
      <p:pic>
        <p:nvPicPr>
          <p:cNvPr id="11" name="Picture 8" descr="C:\Documents and Settings\КАН\Рабочий стол\3.JPG"/>
          <p:cNvPicPr>
            <a:picLocks noChangeAspect="1" noChangeArrowheads="1"/>
          </p:cNvPicPr>
          <p:nvPr/>
        </p:nvPicPr>
        <p:blipFill>
          <a:blip r:embed="rId5"/>
          <a:srcRect l="16349" t="13628" r="20299" b="31859"/>
          <a:stretch>
            <a:fillRect/>
          </a:stretch>
        </p:blipFill>
        <p:spPr bwMode="auto">
          <a:xfrm>
            <a:off x="5489945" y="3857628"/>
            <a:ext cx="3654055" cy="2357454"/>
          </a:xfrm>
          <a:prstGeom prst="ellipse">
            <a:avLst/>
          </a:prstGeom>
          <a:ln>
            <a:noFill/>
          </a:ln>
          <a:effectLst>
            <a:softEdge rad="112500"/>
          </a:effectLst>
        </p:spPr>
      </p:pic>
      <p:sp>
        <p:nvSpPr>
          <p:cNvPr id="8" name="Скругленная прямоугольная выноска 7"/>
          <p:cNvSpPr/>
          <p:nvPr/>
        </p:nvSpPr>
        <p:spPr>
          <a:xfrm>
            <a:off x="857224" y="5429264"/>
            <a:ext cx="4214842" cy="1285884"/>
          </a:xfrm>
          <a:prstGeom prst="wedgeRoundRectCallout">
            <a:avLst>
              <a:gd name="adj1" fmla="val 75496"/>
              <a:gd name="adj2" fmla="val -100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dirty="0" smtClean="0">
                <a:latin typeface="Times New Roman" pitchFamily="18" charset="0"/>
                <a:cs typeface="Times New Roman" pitchFamily="18" charset="0"/>
              </a:rPr>
              <a:t>Данила Егоров – </a:t>
            </a:r>
          </a:p>
          <a:p>
            <a:pPr algn="ctr"/>
            <a:r>
              <a:rPr lang="ru-RU" sz="2000" b="1" dirty="0" smtClean="0">
                <a:latin typeface="Times New Roman" pitchFamily="18" charset="0"/>
                <a:cs typeface="Times New Roman" pitchFamily="18" charset="0"/>
              </a:rPr>
              <a:t>3</a:t>
            </a:r>
            <a:r>
              <a:rPr lang="en-US" sz="2000" b="1" dirty="0" smtClean="0">
                <a:latin typeface="Times New Roman" pitchFamily="18" charset="0"/>
                <a:cs typeface="Times New Roman" pitchFamily="18" charset="0"/>
              </a:rPr>
              <a:t>D </a:t>
            </a:r>
            <a:r>
              <a:rPr lang="ru-RU" sz="2000" b="1" dirty="0" smtClean="0">
                <a:latin typeface="Times New Roman" pitchFamily="18" charset="0"/>
                <a:cs typeface="Times New Roman" pitchFamily="18" charset="0"/>
              </a:rPr>
              <a:t>моделирование, расчеты, инженерные решения</a:t>
            </a:r>
            <a:endParaRPr lang="ru-RU" sz="2000" b="1" dirty="0">
              <a:latin typeface="Times New Roman" pitchFamily="18" charset="0"/>
              <a:cs typeface="Times New Roman" pitchFamily="18" charset="0"/>
            </a:endParaRPr>
          </a:p>
        </p:txBody>
      </p:sp>
      <p:sp>
        <p:nvSpPr>
          <p:cNvPr id="12" name="Скругленная прямоугольная выноска 11"/>
          <p:cNvSpPr/>
          <p:nvPr/>
        </p:nvSpPr>
        <p:spPr>
          <a:xfrm>
            <a:off x="5143504" y="2643182"/>
            <a:ext cx="2928958" cy="1285884"/>
          </a:xfrm>
          <a:prstGeom prst="wedgeRoundRectCallout">
            <a:avLst>
              <a:gd name="adj1" fmla="val -66834"/>
              <a:gd name="adj2" fmla="val 826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Александр Краснов–3</a:t>
            </a:r>
            <a:r>
              <a:rPr lang="en-US" b="1" dirty="0" smtClean="0">
                <a:latin typeface="Times New Roman" pitchFamily="18" charset="0"/>
                <a:cs typeface="Times New Roman" pitchFamily="18" charset="0"/>
              </a:rPr>
              <a:t>D </a:t>
            </a:r>
            <a:r>
              <a:rPr lang="ru-RU" b="1" dirty="0" smtClean="0">
                <a:latin typeface="Times New Roman" pitchFamily="18" charset="0"/>
                <a:cs typeface="Times New Roman" pitchFamily="18" charset="0"/>
              </a:rPr>
              <a:t>моделирование, чертежи,  работа с электроникой</a:t>
            </a:r>
            <a:endParaRPr lang="ru-RU"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3000" r="-73000"/>
          </a:stretch>
        </a:blip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b="11217"/>
          <a:stretch>
            <a:fillRect/>
          </a:stretch>
        </p:blipFill>
        <p:spPr bwMode="auto">
          <a:xfrm rot="5400000">
            <a:off x="4767083" y="3596217"/>
            <a:ext cx="4111316" cy="20532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3"/>
          <p:cNvPicPr>
            <a:picLocks noChangeAspect="1" noChangeArrowheads="1"/>
          </p:cNvPicPr>
          <p:nvPr/>
        </p:nvPicPr>
        <p:blipFill>
          <a:blip r:embed="rId4" cstate="print"/>
          <a:srcRect l="6322" t="15492" r="6002" b="6573"/>
          <a:stretch>
            <a:fillRect/>
          </a:stretch>
        </p:blipFill>
        <p:spPr bwMode="auto">
          <a:xfrm rot="5400000">
            <a:off x="92699" y="3593847"/>
            <a:ext cx="4106735" cy="20533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Заголовок 6"/>
          <p:cNvSpPr>
            <a:spLocks noGrp="1"/>
          </p:cNvSpPr>
          <p:nvPr>
            <p:ph type="title"/>
          </p:nvPr>
        </p:nvSpPr>
        <p:spPr>
          <a:xfrm>
            <a:off x="457200" y="274638"/>
            <a:ext cx="8229600" cy="725470"/>
          </a:xfrm>
        </p:spPr>
        <p:txBody>
          <a:bodyPr>
            <a:normAutofit/>
          </a:bodyPr>
          <a:lstStyle/>
          <a:p>
            <a:r>
              <a:rPr lang="ru-RU" sz="3600" b="1" dirty="0" smtClean="0">
                <a:solidFill>
                  <a:srgbClr val="C00000"/>
                </a:solidFill>
                <a:latin typeface="Times New Roman" pitchFamily="18" charset="0"/>
                <a:cs typeface="Times New Roman" pitchFamily="18" charset="0"/>
              </a:rPr>
              <a:t>Испытание системы спасения</a:t>
            </a:r>
            <a:endParaRPr lang="ru-RU" sz="3600" b="1" dirty="0">
              <a:solidFill>
                <a:srgbClr val="C00000"/>
              </a:solidFill>
              <a:latin typeface="Times New Roman" pitchFamily="18" charset="0"/>
              <a:cs typeface="Times New Roman" pitchFamily="18" charset="0"/>
            </a:endParaRPr>
          </a:p>
        </p:txBody>
      </p:sp>
      <p:sp>
        <p:nvSpPr>
          <p:cNvPr id="8" name="TextBox 7"/>
          <p:cNvSpPr txBox="1"/>
          <p:nvPr/>
        </p:nvSpPr>
        <p:spPr>
          <a:xfrm>
            <a:off x="285720" y="928670"/>
            <a:ext cx="3494192" cy="707886"/>
          </a:xfrm>
          <a:prstGeom prst="rect">
            <a:avLst/>
          </a:prstGeom>
          <a:noFill/>
        </p:spPr>
        <p:txBody>
          <a:bodyPr wrap="square" rtlCol="0">
            <a:spAutoFit/>
          </a:bodyPr>
          <a:lstStyle/>
          <a:p>
            <a:r>
              <a:rPr lang="ru-RU" sz="2000" b="1" dirty="0" smtClean="0">
                <a:latin typeface="Times New Roman" pitchFamily="18" charset="0"/>
                <a:cs typeface="Times New Roman" pitchFamily="18" charset="0"/>
              </a:rPr>
              <a:t>Высота падения – 15 м</a:t>
            </a:r>
          </a:p>
          <a:p>
            <a:r>
              <a:rPr lang="ru-RU" sz="2000" b="1" dirty="0" smtClean="0">
                <a:latin typeface="Times New Roman" pitchFamily="18" charset="0"/>
                <a:cs typeface="Times New Roman" pitchFamily="18" charset="0"/>
              </a:rPr>
              <a:t>Среднее время падения – 2с</a:t>
            </a:r>
            <a:endParaRPr lang="ru-RU"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142852"/>
            <a:ext cx="8229600" cy="439718"/>
          </a:xfrm>
        </p:spPr>
        <p:txBody>
          <a:bodyPr>
            <a:normAutofit fontScale="90000"/>
          </a:bodyPr>
          <a:lstStyle/>
          <a:p>
            <a:r>
              <a:rPr lang="ru-RU" sz="2800" b="1" dirty="0" smtClean="0">
                <a:solidFill>
                  <a:srgbClr val="C00000"/>
                </a:solidFill>
                <a:latin typeface="Times New Roman" pitchFamily="18" charset="0"/>
                <a:cs typeface="Times New Roman" pitchFamily="18" charset="0"/>
              </a:rPr>
              <a:t>Меры безопасности</a:t>
            </a:r>
            <a:endParaRPr lang="ru-RU" sz="2800" b="1" dirty="0">
              <a:solidFill>
                <a:srgbClr val="C00000"/>
              </a:solidFill>
              <a:latin typeface="Times New Roman" pitchFamily="18" charset="0"/>
              <a:cs typeface="Times New Roman" pitchFamily="18" charset="0"/>
            </a:endParaRPr>
          </a:p>
        </p:txBody>
      </p:sp>
      <p:sp>
        <p:nvSpPr>
          <p:cNvPr id="3" name="Содержимое 2"/>
          <p:cNvSpPr>
            <a:spLocks noGrp="1"/>
          </p:cNvSpPr>
          <p:nvPr>
            <p:ph idx="1"/>
          </p:nvPr>
        </p:nvSpPr>
        <p:spPr>
          <a:xfrm>
            <a:off x="428596" y="714356"/>
            <a:ext cx="8258204" cy="5786478"/>
          </a:xfrm>
        </p:spPr>
        <p:txBody>
          <a:bodyPr>
            <a:normAutofit fontScale="85000" lnSpcReduction="10000"/>
          </a:bodyPr>
          <a:lstStyle/>
          <a:p>
            <a:pPr algn="just"/>
            <a:r>
              <a:rPr lang="ru-RU" sz="2000" b="1" dirty="0" smtClean="0">
                <a:solidFill>
                  <a:srgbClr val="C00000"/>
                </a:solidFill>
                <a:latin typeface="Times New Roman" pitchFamily="18" charset="0"/>
                <a:cs typeface="Times New Roman" pitchFamily="18" charset="0"/>
              </a:rPr>
              <a:t>МАТЕРИАЛЫ. </a:t>
            </a:r>
            <a:r>
              <a:rPr lang="ru-RU" sz="2000" dirty="0" smtClean="0">
                <a:latin typeface="Times New Roman" pitchFamily="18" charset="0"/>
                <a:cs typeface="Times New Roman" pitchFamily="18" charset="0"/>
              </a:rPr>
              <a:t>Использовать только легкие, неметаллические детали для носа, корпуса и оперения ракеты</a:t>
            </a:r>
          </a:p>
          <a:p>
            <a:r>
              <a:rPr lang="ru-RU" sz="2000" b="1" dirty="0" smtClean="0">
                <a:solidFill>
                  <a:srgbClr val="C00000"/>
                </a:solidFill>
                <a:latin typeface="Times New Roman" pitchFamily="18" charset="0"/>
                <a:cs typeface="Times New Roman" pitchFamily="18" charset="0"/>
              </a:rPr>
              <a:t>ДВИГАТЕЛЬ. </a:t>
            </a:r>
            <a:r>
              <a:rPr lang="ru-RU" sz="2000" dirty="0" smtClean="0">
                <a:latin typeface="Times New Roman" pitchFamily="18" charset="0"/>
                <a:cs typeface="Times New Roman" pitchFamily="18" charset="0"/>
              </a:rPr>
              <a:t>Использовать только сертифицированный коммерческий двигатель и не модифицировать его</a:t>
            </a:r>
          </a:p>
          <a:p>
            <a:pPr algn="just"/>
            <a:r>
              <a:rPr lang="ru-RU" sz="2000" b="1" dirty="0" smtClean="0">
                <a:solidFill>
                  <a:srgbClr val="C00000"/>
                </a:solidFill>
                <a:latin typeface="Times New Roman" pitchFamily="18" charset="0"/>
                <a:cs typeface="Times New Roman" pitchFamily="18" charset="0"/>
              </a:rPr>
              <a:t>УСТРОЙСТВО ЗАПУСКА. </a:t>
            </a:r>
            <a:r>
              <a:rPr lang="ru-RU" sz="2000" dirty="0" smtClean="0">
                <a:latin typeface="Times New Roman" pitchFamily="18" charset="0"/>
                <a:cs typeface="Times New Roman" pitchFamily="18" charset="0"/>
              </a:rPr>
              <a:t>Запускать ракету со стержня, под углом не более 30 гр. от вертикали, чтобы обеспечить почти вертикальный полет, применять пламеотражатель, чтобы выхлоп мотора не дошел до земли. Для защиты глаз размещать пусковое устройство так, чтобы конец стержня был выше уровня глаз</a:t>
            </a:r>
          </a:p>
          <a:p>
            <a:pPr algn="just"/>
            <a:r>
              <a:rPr lang="ru-RU" sz="2000" b="1" dirty="0" smtClean="0">
                <a:solidFill>
                  <a:srgbClr val="C00000"/>
                </a:solidFill>
                <a:latin typeface="Times New Roman" pitchFamily="18" charset="0"/>
                <a:cs typeface="Times New Roman" pitchFamily="18" charset="0"/>
              </a:rPr>
              <a:t>БЕЗОПАСНОСТЬ ЗАПУСКА. </a:t>
            </a:r>
            <a:r>
              <a:rPr lang="ru-RU" sz="2000" dirty="0" smtClean="0">
                <a:latin typeface="Times New Roman" pitchFamily="18" charset="0"/>
                <a:cs typeface="Times New Roman" pitchFamily="18" charset="0"/>
              </a:rPr>
              <a:t>Вести обратный отсчет перед пуском, и проверять, что люди на безопасном расстоянии 9 м, проверять стабильность перед полетом и запускать только после предупреждения наблюдателей и их удаления на безопасную дистанцию.</a:t>
            </a:r>
          </a:p>
          <a:p>
            <a:pPr algn="just"/>
            <a:r>
              <a:rPr lang="ru-RU" sz="2000" b="1" dirty="0" smtClean="0">
                <a:solidFill>
                  <a:srgbClr val="C00000"/>
                </a:solidFill>
                <a:latin typeface="Times New Roman" pitchFamily="18" charset="0"/>
                <a:cs typeface="Times New Roman" pitchFamily="18" charset="0"/>
              </a:rPr>
              <a:t>ЗАПАЛЬНАЯ СИСТЕМА. </a:t>
            </a:r>
            <a:r>
              <a:rPr lang="ru-RU" sz="2000" dirty="0" smtClean="0">
                <a:latin typeface="Times New Roman" pitchFamily="18" charset="0"/>
                <a:cs typeface="Times New Roman" pitchFamily="18" charset="0"/>
              </a:rPr>
              <a:t>Запускать ракеты с помощью электропульта и электрических запалов. Система запуска должна иметь защитный блок, последовательно с переключателем пуска, и кнопку пуск, которая выключается при отпускании</a:t>
            </a:r>
          </a:p>
          <a:p>
            <a:pPr algn="just"/>
            <a:r>
              <a:rPr lang="ru-RU" sz="2000" b="1" dirty="0" smtClean="0">
                <a:solidFill>
                  <a:srgbClr val="C00000"/>
                </a:solidFill>
                <a:latin typeface="Times New Roman" pitchFamily="18" charset="0"/>
                <a:cs typeface="Times New Roman" pitchFamily="18" charset="0"/>
              </a:rPr>
              <a:t>МЕСТО ЗАПУСКА. </a:t>
            </a:r>
            <a:r>
              <a:rPr lang="ru-RU" sz="2000" dirty="0" smtClean="0">
                <a:latin typeface="Times New Roman" pitchFamily="18" charset="0"/>
                <a:cs typeface="Times New Roman" pitchFamily="18" charset="0"/>
              </a:rPr>
              <a:t>Запускать </a:t>
            </a:r>
            <a:r>
              <a:rPr lang="ru-RU" sz="2000" smtClean="0">
                <a:latin typeface="Times New Roman" pitchFamily="18" charset="0"/>
                <a:cs typeface="Times New Roman" pitchFamily="18" charset="0"/>
              </a:rPr>
              <a:t>ракеты на </a:t>
            </a:r>
            <a:r>
              <a:rPr lang="ru-RU" sz="2000" dirty="0" smtClean="0">
                <a:latin typeface="Times New Roman" pitchFamily="18" charset="0"/>
                <a:cs typeface="Times New Roman" pitchFamily="18" charset="0"/>
              </a:rPr>
              <a:t>открытом месте, и при подходящих погодных условиях и скорости ветра не более 32 км/ч. проверять, чтобы вблизи места запуска не было сухой травы, а пусковая площадка не создавала риск возникновения возгорания травы.</a:t>
            </a:r>
          </a:p>
          <a:p>
            <a:pPr algn="just"/>
            <a:r>
              <a:rPr lang="ru-RU" sz="2000" b="1" dirty="0" smtClean="0">
                <a:solidFill>
                  <a:srgbClr val="C00000"/>
                </a:solidFill>
                <a:latin typeface="Times New Roman" pitchFamily="18" charset="0"/>
                <a:cs typeface="Times New Roman" pitchFamily="18" charset="0"/>
              </a:rPr>
              <a:t>БЕЗОПАСНОСТЬ ПОЛЕТА. </a:t>
            </a:r>
            <a:r>
              <a:rPr lang="ru-RU" sz="2000" dirty="0" smtClean="0">
                <a:latin typeface="Times New Roman" pitchFamily="18" charset="0"/>
                <a:cs typeface="Times New Roman" pitchFamily="18" charset="0"/>
              </a:rPr>
              <a:t>Не пускать ракеты в цель, в облака или рядом с самолётами, и не помещать в ракеты взрывчатые или воспламеняемые грузы.</a:t>
            </a:r>
          </a:p>
          <a:p>
            <a:pPr algn="just"/>
            <a:endParaRPr lang="ru-RU" sz="2000" dirty="0" smtClean="0">
              <a:latin typeface="Times New Roman" pitchFamily="18" charset="0"/>
              <a:cs typeface="Times New Roman" pitchFamily="18" charset="0"/>
            </a:endParaRPr>
          </a:p>
          <a:p>
            <a:pPr algn="just"/>
            <a:endParaRPr lang="ru-RU"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142852"/>
            <a:ext cx="8229600" cy="500066"/>
          </a:xfrm>
        </p:spPr>
        <p:txBody>
          <a:bodyPr>
            <a:normAutofit fontScale="90000"/>
          </a:bodyPr>
          <a:lstStyle/>
          <a:p>
            <a:r>
              <a:rPr lang="ru-RU" sz="3200" b="1" dirty="0" smtClean="0">
                <a:solidFill>
                  <a:srgbClr val="C00000"/>
                </a:solidFill>
                <a:latin typeface="Times New Roman" pitchFamily="18" charset="0"/>
                <a:cs typeface="Times New Roman" pitchFamily="18" charset="0"/>
              </a:rPr>
              <a:t>План – график работы по проекту</a:t>
            </a:r>
            <a:endParaRPr lang="ru-RU" sz="3200" b="1" dirty="0">
              <a:solidFill>
                <a:srgbClr val="C00000"/>
              </a:solidFill>
              <a:latin typeface="Times New Roman" pitchFamily="18" charset="0"/>
              <a:cs typeface="Times New Roman" pitchFamily="18" charset="0"/>
            </a:endParaRPr>
          </a:p>
        </p:txBody>
      </p:sp>
      <p:sp>
        <p:nvSpPr>
          <p:cNvPr id="3" name="Содержимое 2"/>
          <p:cNvSpPr>
            <a:spLocks noGrp="1"/>
          </p:cNvSpPr>
          <p:nvPr>
            <p:ph idx="1"/>
          </p:nvPr>
        </p:nvSpPr>
        <p:spPr>
          <a:xfrm>
            <a:off x="285720" y="714356"/>
            <a:ext cx="8572560" cy="5857916"/>
          </a:xfrm>
        </p:spPr>
        <p:txBody>
          <a:bodyPr>
            <a:normAutofit fontScale="77500" lnSpcReduction="20000"/>
          </a:bodyPr>
          <a:lstStyle/>
          <a:p>
            <a:pPr algn="just"/>
            <a:r>
              <a:rPr lang="ru-RU" sz="2400" dirty="0" smtClean="0">
                <a:solidFill>
                  <a:schemeClr val="tx2">
                    <a:lumMod val="75000"/>
                  </a:schemeClr>
                </a:solidFill>
                <a:latin typeface="Times New Roman" pitchFamily="18" charset="0"/>
                <a:cs typeface="Times New Roman" pitchFamily="18" charset="0"/>
              </a:rPr>
              <a:t>Вхождение в проект, изучение материалов, технической документации </a:t>
            </a:r>
            <a:r>
              <a:rPr lang="ru-RU" sz="2400" dirty="0" smtClean="0">
                <a:solidFill>
                  <a:srgbClr val="C00000"/>
                </a:solidFill>
                <a:latin typeface="Times New Roman" pitchFamily="18" charset="0"/>
                <a:cs typeface="Times New Roman" pitchFamily="18" charset="0"/>
              </a:rPr>
              <a:t>– </a:t>
            </a:r>
            <a:r>
              <a:rPr lang="ru-RU" sz="2400" b="1" dirty="0" smtClean="0">
                <a:solidFill>
                  <a:srgbClr val="C00000"/>
                </a:solidFill>
                <a:latin typeface="Times New Roman" pitchFamily="18" charset="0"/>
                <a:cs typeface="Times New Roman" pitchFamily="18" charset="0"/>
              </a:rPr>
              <a:t>октябрь 2018 г.</a:t>
            </a:r>
          </a:p>
          <a:p>
            <a:pPr algn="just"/>
            <a:r>
              <a:rPr lang="ru-RU" sz="2400" dirty="0" smtClean="0">
                <a:solidFill>
                  <a:schemeClr val="tx2">
                    <a:lumMod val="75000"/>
                  </a:schemeClr>
                </a:solidFill>
                <a:latin typeface="Times New Roman" pitchFamily="18" charset="0"/>
                <a:cs typeface="Times New Roman" pitchFamily="18" charset="0"/>
              </a:rPr>
              <a:t>Выбор схемы РН </a:t>
            </a:r>
            <a:r>
              <a:rPr lang="ru-RU" sz="2400" b="1" dirty="0" smtClean="0">
                <a:solidFill>
                  <a:srgbClr val="C00000"/>
                </a:solidFill>
                <a:latin typeface="Times New Roman" pitchFamily="18" charset="0"/>
                <a:cs typeface="Times New Roman" pitchFamily="18" charset="0"/>
              </a:rPr>
              <a:t>– ноябрь 2018 г.</a:t>
            </a:r>
          </a:p>
          <a:p>
            <a:pPr algn="just"/>
            <a:r>
              <a:rPr lang="ru-RU" sz="2400" dirty="0" smtClean="0">
                <a:solidFill>
                  <a:schemeClr val="tx2">
                    <a:lumMod val="75000"/>
                  </a:schemeClr>
                </a:solidFill>
                <a:latin typeface="Times New Roman" pitchFamily="18" charset="0"/>
                <a:cs typeface="Times New Roman" pitchFamily="18" charset="0"/>
              </a:rPr>
              <a:t>Создание 3</a:t>
            </a:r>
            <a:r>
              <a:rPr lang="en-US" sz="2400" dirty="0" smtClean="0">
                <a:solidFill>
                  <a:schemeClr val="tx2">
                    <a:lumMod val="75000"/>
                  </a:schemeClr>
                </a:solidFill>
                <a:latin typeface="Times New Roman" pitchFamily="18" charset="0"/>
                <a:cs typeface="Times New Roman" pitchFamily="18" charset="0"/>
              </a:rPr>
              <a:t>D</a:t>
            </a:r>
            <a:r>
              <a:rPr lang="ru-RU" sz="2400" dirty="0" smtClean="0">
                <a:solidFill>
                  <a:schemeClr val="tx2">
                    <a:lumMod val="75000"/>
                  </a:schemeClr>
                </a:solidFill>
                <a:latin typeface="Times New Roman" pitchFamily="18" charset="0"/>
                <a:cs typeface="Times New Roman" pitchFamily="18" charset="0"/>
              </a:rPr>
              <a:t> модели РН </a:t>
            </a:r>
            <a:r>
              <a:rPr lang="ru-RU" sz="2400" b="1" dirty="0" smtClean="0">
                <a:solidFill>
                  <a:srgbClr val="C00000"/>
                </a:solidFill>
                <a:latin typeface="Times New Roman" pitchFamily="18" charset="0"/>
                <a:cs typeface="Times New Roman" pitchFamily="18" charset="0"/>
              </a:rPr>
              <a:t>– ноябрь 2018г.</a:t>
            </a:r>
          </a:p>
          <a:p>
            <a:pPr algn="just"/>
            <a:r>
              <a:rPr lang="ru-RU" sz="2400" dirty="0" smtClean="0">
                <a:solidFill>
                  <a:schemeClr val="tx2">
                    <a:lumMod val="75000"/>
                  </a:schemeClr>
                </a:solidFill>
                <a:latin typeface="Times New Roman" pitchFamily="18" charset="0"/>
                <a:cs typeface="Times New Roman" pitchFamily="18" charset="0"/>
              </a:rPr>
              <a:t>Приобретение необходимых материалов, технических средств  и выбор технологии производства РН </a:t>
            </a:r>
            <a:r>
              <a:rPr lang="ru-RU" sz="2400" b="1" dirty="0" smtClean="0">
                <a:solidFill>
                  <a:srgbClr val="C00000"/>
                </a:solidFill>
                <a:latin typeface="Times New Roman" pitchFamily="18" charset="0"/>
                <a:cs typeface="Times New Roman" pitchFamily="18" charset="0"/>
              </a:rPr>
              <a:t>– декабрь 2018 г.</a:t>
            </a:r>
          </a:p>
          <a:p>
            <a:pPr algn="just"/>
            <a:r>
              <a:rPr lang="ru-RU" sz="2400" dirty="0" smtClean="0">
                <a:solidFill>
                  <a:schemeClr val="tx2">
                    <a:lumMod val="75000"/>
                  </a:schemeClr>
                </a:solidFill>
                <a:latin typeface="Times New Roman" pitchFamily="18" charset="0"/>
                <a:cs typeface="Times New Roman" pitchFamily="18" charset="0"/>
              </a:rPr>
              <a:t>Создание реальной модели РН </a:t>
            </a:r>
            <a:r>
              <a:rPr lang="ru-RU" sz="2400" b="1" dirty="0" smtClean="0">
                <a:solidFill>
                  <a:srgbClr val="C00000"/>
                </a:solidFill>
                <a:latin typeface="Times New Roman" pitchFamily="18" charset="0"/>
                <a:cs typeface="Times New Roman" pitchFamily="18" charset="0"/>
              </a:rPr>
              <a:t>– декабрь – январь 2018</a:t>
            </a:r>
            <a:r>
              <a:rPr lang="en-US" sz="2400" b="1" dirty="0" smtClean="0">
                <a:solidFill>
                  <a:srgbClr val="C00000"/>
                </a:solidFill>
                <a:latin typeface="Times New Roman" pitchFamily="18" charset="0"/>
                <a:cs typeface="Times New Roman" pitchFamily="18" charset="0"/>
              </a:rPr>
              <a:t>/201</a:t>
            </a:r>
            <a:r>
              <a:rPr lang="ru-RU" sz="2400" b="1" dirty="0" smtClean="0">
                <a:solidFill>
                  <a:srgbClr val="C00000"/>
                </a:solidFill>
                <a:latin typeface="Times New Roman" pitchFamily="18" charset="0"/>
                <a:cs typeface="Times New Roman" pitchFamily="18" charset="0"/>
              </a:rPr>
              <a:t>9</a:t>
            </a:r>
            <a:r>
              <a:rPr lang="en-US" sz="2400" b="1" dirty="0" smtClean="0">
                <a:solidFill>
                  <a:srgbClr val="C00000"/>
                </a:solidFill>
                <a:latin typeface="Times New Roman" pitchFamily="18" charset="0"/>
                <a:cs typeface="Times New Roman" pitchFamily="18" charset="0"/>
              </a:rPr>
              <a:t> </a:t>
            </a:r>
            <a:r>
              <a:rPr lang="ru-RU" sz="2400" b="1" dirty="0" smtClean="0">
                <a:solidFill>
                  <a:srgbClr val="C00000"/>
                </a:solidFill>
                <a:latin typeface="Times New Roman" pitchFamily="18" charset="0"/>
                <a:cs typeface="Times New Roman" pitchFamily="18" charset="0"/>
              </a:rPr>
              <a:t>г.</a:t>
            </a:r>
          </a:p>
          <a:p>
            <a:pPr algn="just"/>
            <a:r>
              <a:rPr lang="ru-RU" sz="2400" dirty="0" smtClean="0">
                <a:solidFill>
                  <a:schemeClr val="tx2">
                    <a:lumMod val="75000"/>
                  </a:schemeClr>
                </a:solidFill>
                <a:latin typeface="Times New Roman" pitchFamily="18" charset="0"/>
                <a:cs typeface="Times New Roman" pitchFamily="18" charset="0"/>
              </a:rPr>
              <a:t>Моделирование полета, баллистический расчет траектории и др. </a:t>
            </a:r>
            <a:r>
              <a:rPr lang="ru-RU" sz="2400" b="1" dirty="0" smtClean="0">
                <a:solidFill>
                  <a:srgbClr val="C00000"/>
                </a:solidFill>
                <a:latin typeface="Times New Roman" pitchFamily="18" charset="0"/>
                <a:cs typeface="Times New Roman" pitchFamily="18" charset="0"/>
              </a:rPr>
              <a:t>– январь 2019 г.</a:t>
            </a:r>
          </a:p>
          <a:p>
            <a:pPr algn="just"/>
            <a:r>
              <a:rPr lang="ru-RU" sz="2400" dirty="0" smtClean="0">
                <a:solidFill>
                  <a:schemeClr val="tx2">
                    <a:lumMod val="75000"/>
                  </a:schemeClr>
                </a:solidFill>
                <a:latin typeface="Times New Roman" pitchFamily="18" charset="0"/>
                <a:cs typeface="Times New Roman" pitchFamily="18" charset="0"/>
              </a:rPr>
              <a:t>Расчет, создание  и испытание системы спасения </a:t>
            </a:r>
            <a:r>
              <a:rPr lang="ru-RU" sz="2400" b="1" dirty="0" smtClean="0">
                <a:solidFill>
                  <a:srgbClr val="C00000"/>
                </a:solidFill>
                <a:latin typeface="Times New Roman" pitchFamily="18" charset="0"/>
                <a:cs typeface="Times New Roman" pitchFamily="18" charset="0"/>
              </a:rPr>
              <a:t>– январь 2019 г.</a:t>
            </a:r>
          </a:p>
          <a:p>
            <a:pPr algn="just"/>
            <a:r>
              <a:rPr lang="ru-RU" sz="2400" dirty="0" smtClean="0">
                <a:solidFill>
                  <a:schemeClr val="tx2">
                    <a:lumMod val="75000"/>
                  </a:schemeClr>
                </a:solidFill>
                <a:latin typeface="Times New Roman" pitchFamily="18" charset="0"/>
                <a:cs typeface="Times New Roman" pitchFamily="18" charset="0"/>
              </a:rPr>
              <a:t>Выбор дополнительной проектно-исследовательской задачи </a:t>
            </a:r>
            <a:r>
              <a:rPr lang="ru-RU" sz="2400" b="1" dirty="0" smtClean="0">
                <a:solidFill>
                  <a:srgbClr val="C00000"/>
                </a:solidFill>
                <a:latin typeface="Times New Roman" pitchFamily="18" charset="0"/>
                <a:cs typeface="Times New Roman" pitchFamily="18" charset="0"/>
              </a:rPr>
              <a:t>–январь 2019 г.</a:t>
            </a:r>
          </a:p>
          <a:p>
            <a:pPr algn="just"/>
            <a:r>
              <a:rPr lang="ru-RU" sz="2400" dirty="0" smtClean="0">
                <a:solidFill>
                  <a:schemeClr val="tx2">
                    <a:lumMod val="75000"/>
                  </a:schemeClr>
                </a:solidFill>
                <a:latin typeface="Times New Roman" pitchFamily="18" charset="0"/>
                <a:cs typeface="Times New Roman" pitchFamily="18" charset="0"/>
              </a:rPr>
              <a:t>Зимняя космическая школа МГУ и отборочная сессия проекта </a:t>
            </a:r>
            <a:r>
              <a:rPr lang="ru-RU" sz="2400" b="1" dirty="0" smtClean="0">
                <a:solidFill>
                  <a:srgbClr val="C00000"/>
                </a:solidFill>
                <a:latin typeface="Times New Roman" pitchFamily="18" charset="0"/>
                <a:cs typeface="Times New Roman" pitchFamily="18" charset="0"/>
              </a:rPr>
              <a:t>– январь</a:t>
            </a:r>
            <a:r>
              <a:rPr lang="en-US" sz="2400" b="1" dirty="0" smtClean="0">
                <a:solidFill>
                  <a:srgbClr val="C00000"/>
                </a:solidFill>
                <a:latin typeface="Times New Roman" pitchFamily="18" charset="0"/>
                <a:cs typeface="Times New Roman" pitchFamily="18" charset="0"/>
              </a:rPr>
              <a:t>/</a:t>
            </a:r>
            <a:r>
              <a:rPr lang="ru-RU" sz="2400" b="1" dirty="0" smtClean="0">
                <a:solidFill>
                  <a:srgbClr val="C00000"/>
                </a:solidFill>
                <a:latin typeface="Times New Roman" pitchFamily="18" charset="0"/>
                <a:cs typeface="Times New Roman" pitchFamily="18" charset="0"/>
              </a:rPr>
              <a:t>февраль 2019 г.</a:t>
            </a:r>
          </a:p>
          <a:p>
            <a:pPr algn="just"/>
            <a:r>
              <a:rPr lang="ru-RU" sz="2400" dirty="0" smtClean="0">
                <a:solidFill>
                  <a:schemeClr val="tx2">
                    <a:lumMod val="75000"/>
                  </a:schemeClr>
                </a:solidFill>
                <a:latin typeface="Times New Roman" pitchFamily="18" charset="0"/>
                <a:cs typeface="Times New Roman" pitchFamily="18" charset="0"/>
              </a:rPr>
              <a:t>Разработка алгоритма проектно-исследовательской задачи</a:t>
            </a:r>
            <a:r>
              <a:rPr lang="en-US" sz="2400" dirty="0" smtClean="0">
                <a:solidFill>
                  <a:schemeClr val="tx2">
                    <a:lumMod val="75000"/>
                  </a:schemeClr>
                </a:solidFill>
                <a:latin typeface="Times New Roman" pitchFamily="18" charset="0"/>
                <a:cs typeface="Times New Roman" pitchFamily="18" charset="0"/>
              </a:rPr>
              <a:t> </a:t>
            </a:r>
            <a:r>
              <a:rPr lang="en-US" sz="2400" b="1" dirty="0" smtClean="0">
                <a:solidFill>
                  <a:srgbClr val="C00000"/>
                </a:solidFill>
                <a:latin typeface="Times New Roman" pitchFamily="18" charset="0"/>
                <a:cs typeface="Times New Roman" pitchFamily="18" charset="0"/>
              </a:rPr>
              <a:t>– </a:t>
            </a:r>
            <a:r>
              <a:rPr lang="ru-RU" sz="2400" b="1" dirty="0" smtClean="0">
                <a:solidFill>
                  <a:srgbClr val="C00000"/>
                </a:solidFill>
                <a:latin typeface="Times New Roman" pitchFamily="18" charset="0"/>
                <a:cs typeface="Times New Roman" pitchFamily="18" charset="0"/>
              </a:rPr>
              <a:t>февраль</a:t>
            </a:r>
            <a:r>
              <a:rPr lang="en-US" sz="2400" b="1" dirty="0" smtClean="0">
                <a:solidFill>
                  <a:srgbClr val="C00000"/>
                </a:solidFill>
                <a:latin typeface="Times New Roman" pitchFamily="18" charset="0"/>
                <a:cs typeface="Times New Roman" pitchFamily="18" charset="0"/>
              </a:rPr>
              <a:t> 2018 </a:t>
            </a:r>
            <a:r>
              <a:rPr lang="ru-RU" sz="2400" b="1" dirty="0" smtClean="0">
                <a:solidFill>
                  <a:srgbClr val="C00000"/>
                </a:solidFill>
                <a:latin typeface="Times New Roman" pitchFamily="18" charset="0"/>
                <a:cs typeface="Times New Roman" pitchFamily="18" charset="0"/>
              </a:rPr>
              <a:t>г.</a:t>
            </a:r>
          </a:p>
          <a:p>
            <a:pPr algn="just"/>
            <a:r>
              <a:rPr lang="ru-RU" sz="2400" dirty="0" smtClean="0">
                <a:solidFill>
                  <a:schemeClr val="tx2">
                    <a:lumMod val="75000"/>
                  </a:schemeClr>
                </a:solidFill>
                <a:latin typeface="Times New Roman" pitchFamily="18" charset="0"/>
                <a:cs typeface="Times New Roman" pitchFamily="18" charset="0"/>
              </a:rPr>
              <a:t>Приобретение необходимого оборудования и реализация проектно-исследовательской задачи </a:t>
            </a:r>
            <a:r>
              <a:rPr lang="ru-RU" sz="2400" b="1" dirty="0" smtClean="0">
                <a:solidFill>
                  <a:srgbClr val="C00000"/>
                </a:solidFill>
                <a:latin typeface="Times New Roman" pitchFamily="18" charset="0"/>
                <a:cs typeface="Times New Roman" pitchFamily="18" charset="0"/>
              </a:rPr>
              <a:t>– февраль</a:t>
            </a:r>
            <a:r>
              <a:rPr lang="en-US" sz="2400" b="1" dirty="0" smtClean="0">
                <a:solidFill>
                  <a:srgbClr val="C00000"/>
                </a:solidFill>
                <a:latin typeface="Times New Roman" pitchFamily="18" charset="0"/>
                <a:cs typeface="Times New Roman" pitchFamily="18" charset="0"/>
              </a:rPr>
              <a:t>/</a:t>
            </a:r>
            <a:r>
              <a:rPr lang="ru-RU" sz="2400" b="1" dirty="0" smtClean="0">
                <a:solidFill>
                  <a:srgbClr val="C00000"/>
                </a:solidFill>
                <a:latin typeface="Times New Roman" pitchFamily="18" charset="0"/>
                <a:cs typeface="Times New Roman" pitchFamily="18" charset="0"/>
              </a:rPr>
              <a:t>март 2019 г.</a:t>
            </a:r>
          </a:p>
          <a:p>
            <a:pPr algn="just"/>
            <a:r>
              <a:rPr lang="ru-RU" sz="2400" dirty="0" smtClean="0">
                <a:solidFill>
                  <a:schemeClr val="tx2">
                    <a:lumMod val="75000"/>
                  </a:schemeClr>
                </a:solidFill>
                <a:latin typeface="Times New Roman" pitchFamily="18" charset="0"/>
                <a:cs typeface="Times New Roman" pitchFamily="18" charset="0"/>
              </a:rPr>
              <a:t>Испытания  и доработка РН </a:t>
            </a:r>
            <a:r>
              <a:rPr lang="ru-RU" sz="2400" b="1" dirty="0" smtClean="0">
                <a:solidFill>
                  <a:srgbClr val="C00000"/>
                </a:solidFill>
                <a:latin typeface="Times New Roman" pitchFamily="18" charset="0"/>
                <a:cs typeface="Times New Roman" pitchFamily="18" charset="0"/>
              </a:rPr>
              <a:t>– апрель</a:t>
            </a:r>
            <a:r>
              <a:rPr lang="en-US" sz="2400" b="1" dirty="0" smtClean="0">
                <a:solidFill>
                  <a:srgbClr val="C00000"/>
                </a:solidFill>
                <a:latin typeface="Times New Roman" pitchFamily="18" charset="0"/>
                <a:cs typeface="Times New Roman" pitchFamily="18" charset="0"/>
              </a:rPr>
              <a:t>/</a:t>
            </a:r>
            <a:r>
              <a:rPr lang="ru-RU" sz="2400" b="1" dirty="0" smtClean="0">
                <a:solidFill>
                  <a:srgbClr val="C00000"/>
                </a:solidFill>
                <a:latin typeface="Times New Roman" pitchFamily="18" charset="0"/>
                <a:cs typeface="Times New Roman" pitchFamily="18" charset="0"/>
              </a:rPr>
              <a:t>май 2019г.</a:t>
            </a:r>
          </a:p>
          <a:p>
            <a:pPr algn="just"/>
            <a:r>
              <a:rPr lang="ru-RU" sz="2400" dirty="0" smtClean="0">
                <a:solidFill>
                  <a:schemeClr val="tx2">
                    <a:lumMod val="75000"/>
                  </a:schemeClr>
                </a:solidFill>
                <a:latin typeface="Times New Roman" pitchFamily="18" charset="0"/>
                <a:cs typeface="Times New Roman" pitchFamily="18" charset="0"/>
              </a:rPr>
              <a:t>Работа над дизайном РН </a:t>
            </a:r>
            <a:r>
              <a:rPr lang="ru-RU" sz="2400" b="1" dirty="0" smtClean="0">
                <a:solidFill>
                  <a:srgbClr val="C00000"/>
                </a:solidFill>
                <a:latin typeface="Times New Roman" pitchFamily="18" charset="0"/>
                <a:cs typeface="Times New Roman" pitchFamily="18" charset="0"/>
              </a:rPr>
              <a:t>– июнь 2019 г.</a:t>
            </a:r>
          </a:p>
          <a:p>
            <a:pPr algn="just"/>
            <a:r>
              <a:rPr lang="ru-RU" sz="2400" dirty="0" smtClean="0">
                <a:solidFill>
                  <a:schemeClr val="tx2">
                    <a:lumMod val="75000"/>
                  </a:schemeClr>
                </a:solidFill>
                <a:latin typeface="Times New Roman" pitchFamily="18" charset="0"/>
                <a:cs typeface="Times New Roman" pitchFamily="18" charset="0"/>
              </a:rPr>
              <a:t>Подготовка к летнему чемпионату </a:t>
            </a:r>
            <a:r>
              <a:rPr lang="en-US" sz="2400" dirty="0" smtClean="0">
                <a:solidFill>
                  <a:schemeClr val="tx2">
                    <a:lumMod val="75000"/>
                  </a:schemeClr>
                </a:solidFill>
                <a:latin typeface="Times New Roman" pitchFamily="18" charset="0"/>
                <a:cs typeface="Times New Roman" pitchFamily="18" charset="0"/>
              </a:rPr>
              <a:t>“</a:t>
            </a:r>
            <a:r>
              <a:rPr lang="ru-RU" sz="2400" dirty="0" smtClean="0">
                <a:solidFill>
                  <a:schemeClr val="tx2">
                    <a:lumMod val="75000"/>
                  </a:schemeClr>
                </a:solidFill>
                <a:latin typeface="Times New Roman" pitchFamily="18" charset="0"/>
                <a:cs typeface="Times New Roman" pitchFamily="18" charset="0"/>
              </a:rPr>
              <a:t>Воздушно-инженерной школы</a:t>
            </a:r>
            <a:r>
              <a:rPr lang="en-US" sz="2400" b="1" dirty="0" smtClean="0">
                <a:solidFill>
                  <a:srgbClr val="C00000"/>
                </a:solidFill>
                <a:latin typeface="Times New Roman" pitchFamily="18" charset="0"/>
                <a:cs typeface="Times New Roman" pitchFamily="18" charset="0"/>
              </a:rPr>
              <a:t>”</a:t>
            </a:r>
            <a:r>
              <a:rPr lang="ru-RU" sz="2400" b="1" dirty="0" smtClean="0">
                <a:solidFill>
                  <a:srgbClr val="C00000"/>
                </a:solidFill>
                <a:latin typeface="Times New Roman" pitchFamily="18" charset="0"/>
                <a:cs typeface="Times New Roman" pitchFamily="18" charset="0"/>
              </a:rPr>
              <a:t>  - июнь </a:t>
            </a:r>
            <a:r>
              <a:rPr lang="en-US" sz="2400" b="1" dirty="0" smtClean="0">
                <a:solidFill>
                  <a:srgbClr val="C00000"/>
                </a:solidFill>
                <a:latin typeface="Times New Roman" pitchFamily="18" charset="0"/>
                <a:cs typeface="Times New Roman" pitchFamily="18" charset="0"/>
              </a:rPr>
              <a:t>201</a:t>
            </a:r>
            <a:r>
              <a:rPr lang="ru-RU" sz="2400" b="1" dirty="0" smtClean="0">
                <a:solidFill>
                  <a:srgbClr val="C00000"/>
                </a:solidFill>
                <a:latin typeface="Times New Roman" pitchFamily="18" charset="0"/>
                <a:cs typeface="Times New Roman" pitchFamily="18" charset="0"/>
              </a:rPr>
              <a:t>9</a:t>
            </a:r>
            <a:r>
              <a:rPr lang="en-US" sz="2400" b="1" dirty="0" smtClean="0">
                <a:solidFill>
                  <a:srgbClr val="C00000"/>
                </a:solidFill>
                <a:latin typeface="Times New Roman" pitchFamily="18" charset="0"/>
                <a:cs typeface="Times New Roman" pitchFamily="18" charset="0"/>
              </a:rPr>
              <a:t> </a:t>
            </a:r>
            <a:r>
              <a:rPr lang="ru-RU" sz="2400" b="1" dirty="0" smtClean="0">
                <a:solidFill>
                  <a:srgbClr val="C00000"/>
                </a:solidFill>
                <a:latin typeface="Times New Roman" pitchFamily="18" charset="0"/>
                <a:cs typeface="Times New Roman" pitchFamily="18" charset="0"/>
              </a:rPr>
              <a:t>г.</a:t>
            </a:r>
            <a:endParaRPr lang="ru-RU" sz="2400" dirty="0" smtClean="0">
              <a:solidFill>
                <a:schemeClr val="tx2">
                  <a:lumMod val="75000"/>
                </a:schemeClr>
              </a:solidFill>
              <a:latin typeface="Times New Roman" pitchFamily="18" charset="0"/>
              <a:cs typeface="Times New Roman" pitchFamily="18" charset="0"/>
            </a:endParaRPr>
          </a:p>
          <a:p>
            <a:pPr algn="just"/>
            <a:endParaRPr lang="ru-RU" sz="2400" dirty="0" smtClean="0">
              <a:solidFill>
                <a:schemeClr val="tx2">
                  <a:lumMod val="75000"/>
                </a:schemeClr>
              </a:solidFill>
              <a:latin typeface="Times New Roman" pitchFamily="18" charset="0"/>
              <a:cs typeface="Times New Roman" pitchFamily="18" charset="0"/>
            </a:endParaRPr>
          </a:p>
          <a:p>
            <a:pPr algn="just"/>
            <a:endParaRPr lang="ru-RU" sz="2400" dirty="0" smtClean="0">
              <a:solidFill>
                <a:schemeClr val="tx2">
                  <a:lumMod val="75000"/>
                </a:schemeClr>
              </a:solidFill>
              <a:latin typeface="Times New Roman" pitchFamily="18" charset="0"/>
              <a:cs typeface="Times New Roman" pitchFamily="18" charset="0"/>
            </a:endParaRPr>
          </a:p>
          <a:p>
            <a:pPr algn="just"/>
            <a:endParaRPr lang="ru-RU" sz="2400" dirty="0" smtClean="0">
              <a:solidFill>
                <a:schemeClr val="tx2">
                  <a:lumMod val="75000"/>
                </a:schemeClr>
              </a:solidFill>
              <a:latin typeface="Times New Roman" pitchFamily="18" charset="0"/>
              <a:cs typeface="Times New Roman" pitchFamily="18" charset="0"/>
            </a:endParaRPr>
          </a:p>
          <a:p>
            <a:endParaRPr lang="ru-RU" sz="2800" dirty="0" smtClean="0">
              <a:solidFill>
                <a:schemeClr val="tx2">
                  <a:lumMod val="75000"/>
                </a:schemeClr>
              </a:solidFill>
              <a:latin typeface="Times New Roman" pitchFamily="18" charset="0"/>
              <a:cs typeface="Times New Roman" pitchFamily="18" charset="0"/>
            </a:endParaRPr>
          </a:p>
          <a:p>
            <a:endParaRPr lang="ru-RU" sz="2800" dirty="0">
              <a:solidFill>
                <a:schemeClr val="tx2">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0"/>
            <a:ext cx="8143932" cy="285752"/>
          </a:xfrm>
        </p:spPr>
        <p:txBody>
          <a:bodyPr>
            <a:noAutofit/>
          </a:bodyPr>
          <a:lstStyle/>
          <a:p>
            <a:r>
              <a:rPr lang="ru-RU" sz="2400" b="1" dirty="0" smtClean="0">
                <a:solidFill>
                  <a:srgbClr val="C00000"/>
                </a:solidFill>
                <a:latin typeface="Times New Roman" pitchFamily="18" charset="0"/>
                <a:cs typeface="Times New Roman" pitchFamily="18" charset="0"/>
              </a:rPr>
              <a:t>Бюджет проекта</a:t>
            </a:r>
            <a:endParaRPr lang="ru-RU" sz="2400" b="1" dirty="0">
              <a:solidFill>
                <a:srgbClr val="C00000"/>
              </a:solidFill>
              <a:latin typeface="Times New Roman" pitchFamily="18" charset="0"/>
              <a:cs typeface="Times New Roman" pitchFamily="18" charset="0"/>
            </a:endParaRPr>
          </a:p>
        </p:txBody>
      </p:sp>
      <p:graphicFrame>
        <p:nvGraphicFramePr>
          <p:cNvPr id="4" name="Таблица 3"/>
          <p:cNvGraphicFramePr>
            <a:graphicFrameLocks noGrp="1"/>
          </p:cNvGraphicFramePr>
          <p:nvPr>
            <p:extLst>
              <p:ext uri="{D42A27DB-BD31-4B8C-83A1-F6EECF244321}">
                <p14:modId xmlns:p14="http://schemas.microsoft.com/office/powerpoint/2010/main" xmlns="" val="2311575771"/>
              </p:ext>
            </p:extLst>
          </p:nvPr>
        </p:nvGraphicFramePr>
        <p:xfrm>
          <a:off x="285720" y="500043"/>
          <a:ext cx="8643997" cy="5110186"/>
        </p:xfrm>
        <a:graphic>
          <a:graphicData uri="http://schemas.openxmlformats.org/drawingml/2006/table">
            <a:tbl>
              <a:tblPr firstRow="1" bandRow="1">
                <a:tableStyleId>{5C22544A-7EE6-4342-B048-85BDC9FD1C3A}</a:tableStyleId>
              </a:tblPr>
              <a:tblGrid>
                <a:gridCol w="4676260"/>
                <a:gridCol w="2054722"/>
                <a:gridCol w="1913015"/>
              </a:tblGrid>
              <a:tr h="366056">
                <a:tc>
                  <a:txBody>
                    <a:bodyPr/>
                    <a:lstStyle/>
                    <a:p>
                      <a:pPr algn="ctr"/>
                      <a:r>
                        <a:rPr lang="ru-RU" sz="1600" dirty="0" smtClean="0">
                          <a:latin typeface="Times New Roman" pitchFamily="18" charset="0"/>
                          <a:cs typeface="Times New Roman" pitchFamily="18" charset="0"/>
                        </a:rPr>
                        <a:t>Название</a:t>
                      </a:r>
                      <a:endParaRPr lang="ru-RU" sz="1600" dirty="0">
                        <a:latin typeface="Times New Roman" pitchFamily="18" charset="0"/>
                        <a:cs typeface="Times New Roman" pitchFamily="18" charset="0"/>
                      </a:endParaRPr>
                    </a:p>
                  </a:txBody>
                  <a:tcPr/>
                </a:tc>
                <a:tc>
                  <a:txBody>
                    <a:bodyPr/>
                    <a:lstStyle/>
                    <a:p>
                      <a:pPr algn="ctr"/>
                      <a:r>
                        <a:rPr lang="ru-RU" sz="1600" dirty="0" smtClean="0">
                          <a:latin typeface="Times New Roman" pitchFamily="18" charset="0"/>
                          <a:cs typeface="Times New Roman" pitchFamily="18" charset="0"/>
                        </a:rPr>
                        <a:t>Количество</a:t>
                      </a:r>
                      <a:endParaRPr lang="ru-RU" sz="1600" dirty="0">
                        <a:latin typeface="Times New Roman" pitchFamily="18" charset="0"/>
                        <a:cs typeface="Times New Roman" pitchFamily="18" charset="0"/>
                      </a:endParaRPr>
                    </a:p>
                  </a:txBody>
                  <a:tcPr/>
                </a:tc>
                <a:tc>
                  <a:txBody>
                    <a:bodyPr/>
                    <a:lstStyle/>
                    <a:p>
                      <a:pPr algn="ctr"/>
                      <a:r>
                        <a:rPr lang="ru-RU" sz="1600" dirty="0" smtClean="0">
                          <a:latin typeface="Times New Roman" pitchFamily="18" charset="0"/>
                          <a:cs typeface="Times New Roman" pitchFamily="18" charset="0"/>
                        </a:rPr>
                        <a:t>Стоимость</a:t>
                      </a:r>
                      <a:endParaRPr lang="ru-RU" sz="1600" dirty="0">
                        <a:latin typeface="Times New Roman" pitchFamily="18" charset="0"/>
                        <a:cs typeface="Times New Roman" pitchFamily="18" charset="0"/>
                      </a:endParaRPr>
                    </a:p>
                  </a:txBody>
                  <a:tcPr/>
                </a:tc>
              </a:tr>
              <a:tr h="500191">
                <a:tc>
                  <a:txBody>
                    <a:bodyPr/>
                    <a:lstStyle/>
                    <a:p>
                      <a:r>
                        <a:rPr lang="ru-RU" sz="1600" dirty="0" smtClean="0">
                          <a:latin typeface="Times New Roman" pitchFamily="18" charset="0"/>
                          <a:cs typeface="Times New Roman" pitchFamily="18" charset="0"/>
                        </a:rPr>
                        <a:t>Фанера для изготовления </a:t>
                      </a:r>
                      <a:r>
                        <a:rPr lang="ru-RU" sz="1600" baseline="0" dirty="0" smtClean="0">
                          <a:latin typeface="Times New Roman" pitchFamily="18" charset="0"/>
                          <a:cs typeface="Times New Roman" pitchFamily="18" charset="0"/>
                        </a:rPr>
                        <a:t>отдельных деталей</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лист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100 руб.</a:t>
                      </a:r>
                      <a:endParaRPr lang="ru-RU" sz="1600" dirty="0">
                        <a:latin typeface="Times New Roman" pitchFamily="18" charset="0"/>
                        <a:cs typeface="Times New Roman" pitchFamily="18" charset="0"/>
                      </a:endParaRPr>
                    </a:p>
                  </a:txBody>
                  <a:tcPr/>
                </a:tc>
              </a:tr>
              <a:tr h="500191">
                <a:tc>
                  <a:txBody>
                    <a:bodyPr/>
                    <a:lstStyle/>
                    <a:p>
                      <a:r>
                        <a:rPr lang="ru-RU" sz="1600" dirty="0" smtClean="0">
                          <a:latin typeface="Times New Roman" pitchFamily="18" charset="0"/>
                          <a:cs typeface="Times New Roman" pitchFamily="18" charset="0"/>
                        </a:rPr>
                        <a:t>Картон</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 тубус</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100руб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Дерево</a:t>
                      </a:r>
                      <a:r>
                        <a:rPr lang="ru-RU" sz="1600" baseline="0" dirty="0" smtClean="0">
                          <a:latin typeface="Times New Roman" pitchFamily="18" charset="0"/>
                          <a:cs typeface="Times New Roman" pitchFamily="18" charset="0"/>
                        </a:rPr>
                        <a:t> (брус)</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50</a:t>
                      </a:r>
                      <a:r>
                        <a:rPr lang="ru-RU" sz="1600" baseline="0" dirty="0" smtClean="0">
                          <a:latin typeface="Times New Roman" pitchFamily="18" charset="0"/>
                          <a:cs typeface="Times New Roman" pitchFamily="18" charset="0"/>
                        </a:rPr>
                        <a:t>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Клей </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Момент</a:t>
                      </a:r>
                      <a:r>
                        <a:rPr lang="en-US"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150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Эпоксидный клей</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150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Клей </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Титан</a:t>
                      </a:r>
                      <a:r>
                        <a:rPr lang="en-US"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150</a:t>
                      </a:r>
                      <a:r>
                        <a:rPr lang="ru-RU" sz="1600" baseline="0" dirty="0" smtClean="0">
                          <a:latin typeface="Times New Roman" pitchFamily="18" charset="0"/>
                          <a:cs typeface="Times New Roman" pitchFamily="18" charset="0"/>
                        </a:rPr>
                        <a:t>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Ткань для парашюта</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0, 5 м.</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30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Краска аэрозольная</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180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Средства защиты (очки, перчатки и</a:t>
                      </a:r>
                      <a:r>
                        <a:rPr lang="ru-RU" sz="1600" baseline="0" dirty="0" smtClean="0">
                          <a:latin typeface="Times New Roman" pitchFamily="18" charset="0"/>
                          <a:cs typeface="Times New Roman" pitchFamily="18" charset="0"/>
                        </a:rPr>
                        <a:t> др.</a:t>
                      </a:r>
                      <a:r>
                        <a:rPr lang="ru-RU"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a:txBody>
                  <a:tcPr/>
                </a:tc>
                <a:tc>
                  <a:txBody>
                    <a:bodyPr/>
                    <a:lstStyle/>
                    <a:p>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200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Электронные компоненты</a:t>
                      </a:r>
                      <a:endParaRPr lang="ru-RU" sz="1600" dirty="0">
                        <a:latin typeface="Times New Roman" pitchFamily="18" charset="0"/>
                        <a:cs typeface="Times New Roman" pitchFamily="18" charset="0"/>
                      </a:endParaRPr>
                    </a:p>
                  </a:txBody>
                  <a:tcPr/>
                </a:tc>
                <a:tc>
                  <a:txBody>
                    <a:bodyPr/>
                    <a:lstStyle/>
                    <a:p>
                      <a:endParaRPr lang="ru-RU"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1</a:t>
                      </a:r>
                      <a:r>
                        <a:rPr lang="ru-RU" sz="1600" dirty="0" smtClean="0">
                          <a:latin typeface="Times New Roman" pitchFamily="18" charset="0"/>
                          <a:cs typeface="Times New Roman" pitchFamily="18" charset="0"/>
                        </a:rPr>
                        <a:t>300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ИТОГО</a:t>
                      </a:r>
                      <a:r>
                        <a:rPr lang="en-US"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a:txBody>
                  <a:tcPr/>
                </a:tc>
                <a:tc>
                  <a:txBody>
                    <a:bodyPr/>
                    <a:lstStyle/>
                    <a:p>
                      <a:endParaRPr lang="ru-RU" dirty="0"/>
                    </a:p>
                  </a:txBody>
                  <a:tcPr/>
                </a:tc>
                <a:tc>
                  <a:txBody>
                    <a:bodyPr/>
                    <a:lstStyle/>
                    <a:p>
                      <a:r>
                        <a:rPr lang="en-US" sz="1600" dirty="0" smtClean="0">
                          <a:latin typeface="Times New Roman" pitchFamily="18" charset="0"/>
                          <a:cs typeface="Times New Roman" pitchFamily="18" charset="0"/>
                        </a:rPr>
                        <a:t>2</a:t>
                      </a:r>
                      <a:r>
                        <a:rPr lang="ru-RU" sz="1600" dirty="0" smtClean="0">
                          <a:latin typeface="Times New Roman" pitchFamily="18" charset="0"/>
                          <a:cs typeface="Times New Roman" pitchFamily="18" charset="0"/>
                        </a:rPr>
                        <a:t>52</a:t>
                      </a:r>
                      <a:r>
                        <a:rPr lang="en-US" sz="1600" dirty="0" smtClean="0">
                          <a:latin typeface="Times New Roman" pitchFamily="18" charset="0"/>
                          <a:cs typeface="Times New Roman" pitchFamily="18" charset="0"/>
                        </a:rPr>
                        <a:t>0 </a:t>
                      </a:r>
                      <a:r>
                        <a:rPr lang="ru-RU" sz="1600" dirty="0" smtClean="0">
                          <a:latin typeface="Times New Roman" pitchFamily="18" charset="0"/>
                          <a:cs typeface="Times New Roman" pitchFamily="18" charset="0"/>
                        </a:rPr>
                        <a:t>руб.</a:t>
                      </a:r>
                      <a:endParaRPr lang="ru-RU" sz="16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214290"/>
            <a:ext cx="8229600" cy="654032"/>
          </a:xfrm>
        </p:spPr>
        <p:txBody>
          <a:bodyPr>
            <a:normAutofit/>
          </a:bodyPr>
          <a:lstStyle/>
          <a:p>
            <a:r>
              <a:rPr lang="ru-RU" sz="3200" b="1" dirty="0" smtClean="0">
                <a:solidFill>
                  <a:srgbClr val="C00000"/>
                </a:solidFill>
                <a:latin typeface="Times New Roman" pitchFamily="18" charset="0"/>
                <a:cs typeface="Times New Roman" pitchFamily="18" charset="0"/>
              </a:rPr>
              <a:t>Проектно – исследовательская задача</a:t>
            </a:r>
            <a:endParaRPr lang="ru-RU" sz="3200" b="1" dirty="0">
              <a:solidFill>
                <a:srgbClr val="C00000"/>
              </a:solidFill>
              <a:latin typeface="Times New Roman" pitchFamily="18" charset="0"/>
              <a:cs typeface="Times New Roman" pitchFamily="18" charset="0"/>
            </a:endParaRPr>
          </a:p>
        </p:txBody>
      </p:sp>
      <p:sp>
        <p:nvSpPr>
          <p:cNvPr id="3" name="Содержимое 2"/>
          <p:cNvSpPr>
            <a:spLocks noGrp="1"/>
          </p:cNvSpPr>
          <p:nvPr>
            <p:ph idx="1"/>
          </p:nvPr>
        </p:nvSpPr>
        <p:spPr>
          <a:xfrm>
            <a:off x="1785918" y="1071547"/>
            <a:ext cx="6943716" cy="5143535"/>
          </a:xfrm>
          <a:ln w="25400">
            <a:solidFill>
              <a:schemeClr val="accent2">
                <a:lumMod val="75000"/>
              </a:schemeClr>
            </a:solidFill>
          </a:ln>
        </p:spPr>
        <p:txBody>
          <a:bodyPr>
            <a:noAutofit/>
          </a:bodyPr>
          <a:lstStyle/>
          <a:p>
            <a:pPr algn="just"/>
            <a:r>
              <a:rPr lang="en-US" sz="2000" dirty="0" smtClean="0">
                <a:solidFill>
                  <a:schemeClr val="tx2"/>
                </a:solidFill>
                <a:latin typeface="Times New Roman" pitchFamily="18" charset="0"/>
                <a:cs typeface="Times New Roman" pitchFamily="18" charset="0"/>
              </a:rPr>
              <a:t>C</a:t>
            </a:r>
            <a:r>
              <a:rPr lang="ru-RU" sz="2000" dirty="0" err="1" smtClean="0">
                <a:solidFill>
                  <a:schemeClr val="tx2"/>
                </a:solidFill>
                <a:latin typeface="Times New Roman" pitchFamily="18" charset="0"/>
                <a:cs typeface="Times New Roman" pitchFamily="18" charset="0"/>
              </a:rPr>
              <a:t>оздание</a:t>
            </a:r>
            <a:r>
              <a:rPr lang="ru-RU" sz="2000" dirty="0" smtClean="0">
                <a:solidFill>
                  <a:schemeClr val="tx2"/>
                </a:solidFill>
                <a:latin typeface="Times New Roman" pitchFamily="18" charset="0"/>
                <a:cs typeface="Times New Roman" pitchFamily="18" charset="0"/>
              </a:rPr>
              <a:t> системы, обеспечивающей траекторные измерения в ходе полета РН от момента старта до момента приземления. В число обязательных регистрируемых (вычисляемых) параметров входят высота полёта, скорость, ускорение и горизонтальное удаление от точки старта. </a:t>
            </a:r>
          </a:p>
          <a:p>
            <a:pPr algn="just">
              <a:buNone/>
            </a:pPr>
            <a:endParaRPr lang="ru-RU" sz="2000" dirty="0" smtClean="0">
              <a:solidFill>
                <a:schemeClr val="tx2"/>
              </a:solidFill>
              <a:latin typeface="Times New Roman" pitchFamily="18" charset="0"/>
              <a:cs typeface="Times New Roman" pitchFamily="18" charset="0"/>
            </a:endParaRPr>
          </a:p>
          <a:p>
            <a:pPr algn="just"/>
            <a:r>
              <a:rPr lang="ru-RU" sz="2000" dirty="0" smtClean="0">
                <a:solidFill>
                  <a:schemeClr val="tx2"/>
                </a:solidFill>
                <a:latin typeface="Times New Roman" pitchFamily="18" charset="0"/>
                <a:cs typeface="Times New Roman" pitchFamily="18" charset="0"/>
              </a:rPr>
              <a:t>Создание системы, обеспечивающей поиск приземлившейся конструкции РН в условиях отсутствия прямой видимости (высокая трава, заросли кустарника, лес) на удалении до 1 км от точки старта</a:t>
            </a:r>
            <a:endParaRPr lang="ru-RU" sz="2000" dirty="0">
              <a:solidFill>
                <a:schemeClr val="tx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642910" y="2357431"/>
            <a:ext cx="7429499" cy="4000528"/>
          </a:xfrm>
        </p:spPr>
        <p:txBody>
          <a:bodyPr>
            <a:normAutofit/>
          </a:bodyPr>
          <a:lstStyle/>
          <a:p>
            <a:pPr marL="0" indent="534988" algn="just">
              <a:buNone/>
            </a:pPr>
            <a:endParaRPr lang="ru-RU" sz="2400" dirty="0" smtClean="0">
              <a:solidFill>
                <a:schemeClr val="bg1"/>
              </a:solidFill>
              <a:latin typeface="Times New Roman" pitchFamily="18" charset="0"/>
              <a:cs typeface="Times New Roman" pitchFamily="18" charset="0"/>
            </a:endParaRPr>
          </a:p>
          <a:p>
            <a:pPr marL="0" indent="534988" algn="just">
              <a:buNone/>
            </a:pPr>
            <a:endParaRPr lang="ru-RU" sz="2400" dirty="0" smtClean="0">
              <a:solidFill>
                <a:schemeClr val="bg1"/>
              </a:solidFill>
              <a:latin typeface="Times New Roman" pitchFamily="18" charset="0"/>
              <a:cs typeface="Times New Roman" pitchFamily="18" charset="0"/>
            </a:endParaRPr>
          </a:p>
          <a:p>
            <a:pPr marL="0" indent="534988" algn="just">
              <a:buNone/>
            </a:pPr>
            <a:r>
              <a:rPr lang="ru-RU" sz="2400" dirty="0" smtClean="0">
                <a:solidFill>
                  <a:schemeClr val="bg1"/>
                </a:solidFill>
                <a:latin typeface="Times New Roman" pitchFamily="18" charset="0"/>
                <a:cs typeface="Times New Roman" pitchFamily="18" charset="0"/>
              </a:rPr>
              <a:t>В качестве основного «мозга» системы был выбран МК </a:t>
            </a:r>
            <a:r>
              <a:rPr lang="en-US" sz="2400" dirty="0" smtClean="0">
                <a:solidFill>
                  <a:schemeClr val="bg1"/>
                </a:solidFill>
                <a:latin typeface="Times New Roman" pitchFamily="18" charset="0"/>
                <a:cs typeface="Times New Roman" pitchFamily="18" charset="0"/>
              </a:rPr>
              <a:t>Arduino NANO </a:t>
            </a:r>
            <a:r>
              <a:rPr lang="ru-RU" sz="2400" dirty="0" smtClean="0">
                <a:solidFill>
                  <a:schemeClr val="bg1"/>
                </a:solidFill>
                <a:latin typeface="Times New Roman" pitchFamily="18" charset="0"/>
                <a:cs typeface="Times New Roman" pitchFamily="18" charset="0"/>
              </a:rPr>
              <a:t>на чипе </a:t>
            </a:r>
            <a:r>
              <a:rPr lang="en-US" sz="2400" dirty="0" err="1" smtClean="0">
                <a:solidFill>
                  <a:schemeClr val="bg1"/>
                </a:solidFill>
                <a:latin typeface="Times New Roman" pitchFamily="18" charset="0"/>
                <a:cs typeface="Times New Roman" pitchFamily="18" charset="0"/>
              </a:rPr>
              <a:t>Atmega</a:t>
            </a:r>
            <a:r>
              <a:rPr lang="ru-RU" sz="2400" dirty="0" smtClean="0">
                <a:solidFill>
                  <a:schemeClr val="bg1"/>
                </a:solidFill>
                <a:latin typeface="Times New Roman" pitchFamily="18" charset="0"/>
                <a:cs typeface="Times New Roman" pitchFamily="18" charset="0"/>
              </a:rPr>
              <a:t> </a:t>
            </a:r>
            <a:r>
              <a:rPr lang="en-US" sz="2400" dirty="0" smtClean="0">
                <a:solidFill>
                  <a:schemeClr val="bg1"/>
                </a:solidFill>
                <a:latin typeface="Times New Roman" pitchFamily="18" charset="0"/>
                <a:cs typeface="Times New Roman" pitchFamily="18" charset="0"/>
              </a:rPr>
              <a:t>328P.</a:t>
            </a:r>
            <a:r>
              <a:rPr lang="ru-RU" sz="2400" dirty="0" smtClean="0">
                <a:solidFill>
                  <a:schemeClr val="bg1"/>
                </a:solidFill>
                <a:latin typeface="Times New Roman" pitchFamily="18" charset="0"/>
                <a:cs typeface="Times New Roman" pitchFamily="18" charset="0"/>
              </a:rPr>
              <a:t> Для регистрации данных высоты, скорости и ускорения были выбраны датчики: датчик давления </a:t>
            </a:r>
            <a:r>
              <a:rPr lang="en-US" sz="2400" dirty="0" smtClean="0">
                <a:solidFill>
                  <a:schemeClr val="bg1"/>
                </a:solidFill>
                <a:latin typeface="Times New Roman" pitchFamily="18" charset="0"/>
                <a:cs typeface="Times New Roman" pitchFamily="18" charset="0"/>
              </a:rPr>
              <a:t>BMP280 </a:t>
            </a:r>
            <a:r>
              <a:rPr lang="ru-RU" sz="2400" dirty="0" smtClean="0">
                <a:solidFill>
                  <a:schemeClr val="bg1"/>
                </a:solidFill>
                <a:latin typeface="Times New Roman" pitchFamily="18" charset="0"/>
                <a:cs typeface="Times New Roman" pitchFamily="18" charset="0"/>
              </a:rPr>
              <a:t>и гироскоп-акселерометр </a:t>
            </a:r>
            <a:r>
              <a:rPr lang="en-US" sz="2400" dirty="0" smtClean="0">
                <a:solidFill>
                  <a:schemeClr val="bg1"/>
                </a:solidFill>
                <a:latin typeface="Times New Roman" pitchFamily="18" charset="0"/>
                <a:cs typeface="Times New Roman" pitchFamily="18" charset="0"/>
              </a:rPr>
              <a:t>GY-521</a:t>
            </a:r>
            <a:r>
              <a:rPr lang="ru-RU" sz="2400" dirty="0">
                <a:solidFill>
                  <a:schemeClr val="bg1"/>
                </a:solidFill>
                <a:latin typeface="Times New Roman" pitchFamily="18" charset="0"/>
                <a:cs typeface="Times New Roman" pitchFamily="18" charset="0"/>
              </a:rPr>
              <a:t> В качестве устройства записи регистрируемых данных- </a:t>
            </a:r>
            <a:r>
              <a:rPr lang="en-US" sz="2400" dirty="0" smtClean="0">
                <a:solidFill>
                  <a:schemeClr val="bg1"/>
                </a:solidFill>
                <a:latin typeface="Times New Roman" pitchFamily="18" charset="0"/>
                <a:cs typeface="Times New Roman" pitchFamily="18" charset="0"/>
              </a:rPr>
              <a:t>micro</a:t>
            </a:r>
            <a:r>
              <a:rPr lang="ru-RU" sz="2400" dirty="0" smtClean="0">
                <a:solidFill>
                  <a:schemeClr val="bg1"/>
                </a:solidFill>
                <a:latin typeface="Times New Roman" pitchFamily="18" charset="0"/>
                <a:cs typeface="Times New Roman" pitchFamily="18" charset="0"/>
              </a:rPr>
              <a:t> </a:t>
            </a:r>
            <a:r>
              <a:rPr lang="en-US" sz="2400" dirty="0" smtClean="0">
                <a:solidFill>
                  <a:schemeClr val="bg1"/>
                </a:solidFill>
                <a:latin typeface="Times New Roman" pitchFamily="18" charset="0"/>
                <a:cs typeface="Times New Roman" pitchFamily="18" charset="0"/>
              </a:rPr>
              <a:t>SD </a:t>
            </a:r>
            <a:r>
              <a:rPr lang="ru-RU" sz="2400" dirty="0">
                <a:solidFill>
                  <a:schemeClr val="bg1"/>
                </a:solidFill>
                <a:latin typeface="Times New Roman" pitchFamily="18" charset="0"/>
                <a:cs typeface="Times New Roman" pitchFamily="18" charset="0"/>
              </a:rPr>
              <a:t>карта с адаптером для </a:t>
            </a:r>
            <a:r>
              <a:rPr lang="en-US" sz="2400" dirty="0">
                <a:solidFill>
                  <a:schemeClr val="bg1"/>
                </a:solidFill>
                <a:latin typeface="Times New Roman" pitchFamily="18" charset="0"/>
                <a:cs typeface="Times New Roman" pitchFamily="18" charset="0"/>
              </a:rPr>
              <a:t>Arduino</a:t>
            </a:r>
            <a:endParaRPr lang="ru-RU" sz="2400" dirty="0">
              <a:solidFill>
                <a:schemeClr val="bg1"/>
              </a:solidFill>
              <a:latin typeface="Times New Roman" pitchFamily="18" charset="0"/>
              <a:cs typeface="Times New Roman" pitchFamily="18" charset="0"/>
            </a:endParaRPr>
          </a:p>
          <a:p>
            <a:pPr>
              <a:buNone/>
            </a:pPr>
            <a:endParaRPr lang="ru-RU" dirty="0"/>
          </a:p>
        </p:txBody>
      </p:sp>
      <p:pic>
        <p:nvPicPr>
          <p:cNvPr id="4" name="Рисунок 3"/>
          <p:cNvPicPr>
            <a:picLocks noChangeAspect="1"/>
          </p:cNvPicPr>
          <p:nvPr/>
        </p:nvPicPr>
        <p:blipFill rotWithShape="1">
          <a:blip r:embed="rId3"/>
          <a:srcRect l="27599" t="33733" r="23200" b="24934"/>
          <a:stretch/>
        </p:blipFill>
        <p:spPr>
          <a:xfrm rot="20797007">
            <a:off x="219200" y="193571"/>
            <a:ext cx="1888713" cy="2115632"/>
          </a:xfrm>
          <a:prstGeom prst="rect">
            <a:avLst/>
          </a:prstGeom>
        </p:spPr>
      </p:pic>
      <p:pic>
        <p:nvPicPr>
          <p:cNvPr id="5" name="Рисунок 4"/>
          <p:cNvPicPr>
            <a:picLocks noChangeAspect="1"/>
          </p:cNvPicPr>
          <p:nvPr/>
        </p:nvPicPr>
        <p:blipFill rotWithShape="1">
          <a:blip r:embed="rId4" cstate="print"/>
          <a:srcRect l="1467" t="5734" r="4000" b="7333"/>
          <a:stretch/>
        </p:blipFill>
        <p:spPr>
          <a:xfrm rot="1046731">
            <a:off x="6804094" y="229527"/>
            <a:ext cx="1886010" cy="2312513"/>
          </a:xfrm>
          <a:prstGeom prst="rect">
            <a:avLst/>
          </a:prstGeom>
        </p:spPr>
      </p:pic>
      <p:pic>
        <p:nvPicPr>
          <p:cNvPr id="6" name="Рисунок 5"/>
          <p:cNvPicPr>
            <a:picLocks noChangeAspect="1"/>
          </p:cNvPicPr>
          <p:nvPr/>
        </p:nvPicPr>
        <p:blipFill rotWithShape="1">
          <a:blip r:embed="rId5"/>
          <a:srcRect l="10683" t="30400" r="20784" b="34533"/>
          <a:stretch/>
        </p:blipFill>
        <p:spPr>
          <a:xfrm>
            <a:off x="2643174" y="142852"/>
            <a:ext cx="2866770" cy="1955799"/>
          </a:xfrm>
          <a:prstGeom prst="rect">
            <a:avLst/>
          </a:prstGeom>
        </p:spPr>
      </p:pic>
      <p:sp>
        <p:nvSpPr>
          <p:cNvPr id="2" name="Заголовок 1"/>
          <p:cNvSpPr>
            <a:spLocks noGrp="1"/>
          </p:cNvSpPr>
          <p:nvPr>
            <p:ph type="title"/>
          </p:nvPr>
        </p:nvSpPr>
        <p:spPr>
          <a:xfrm>
            <a:off x="214282" y="2357430"/>
            <a:ext cx="8572560" cy="643717"/>
          </a:xfrm>
        </p:spPr>
        <p:txBody>
          <a:bodyPr>
            <a:normAutofit/>
          </a:bodyPr>
          <a:lstStyle/>
          <a:p>
            <a:r>
              <a:rPr lang="ru-RU" sz="3600" b="1" dirty="0" smtClean="0">
                <a:solidFill>
                  <a:srgbClr val="FFC000"/>
                </a:solidFill>
                <a:latin typeface="Times New Roman" pitchFamily="18" charset="0"/>
                <a:cs typeface="Times New Roman" pitchFamily="18" charset="0"/>
              </a:rPr>
              <a:t>Выбор компонентов и его обоснование</a:t>
            </a:r>
            <a:endParaRPr lang="ru-RU" sz="36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0132532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357158" y="642918"/>
            <a:ext cx="8429684" cy="4143404"/>
          </a:xfrm>
        </p:spPr>
        <p:txBody>
          <a:bodyPr>
            <a:normAutofit lnSpcReduction="10000"/>
          </a:bodyPr>
          <a:lstStyle/>
          <a:p>
            <a:endParaRPr lang="ru-RU" dirty="0" smtClean="0"/>
          </a:p>
          <a:p>
            <a:pPr marL="0" indent="628650" algn="just">
              <a:buNone/>
            </a:pPr>
            <a:endParaRPr lang="ru-RU" sz="2800" dirty="0" smtClean="0">
              <a:solidFill>
                <a:srgbClr val="FFC000"/>
              </a:solidFill>
              <a:latin typeface="Times New Roman" pitchFamily="18" charset="0"/>
              <a:cs typeface="Times New Roman" pitchFamily="18" charset="0"/>
            </a:endParaRPr>
          </a:p>
          <a:p>
            <a:pPr marL="0" indent="628650" algn="just">
              <a:buNone/>
            </a:pPr>
            <a:endParaRPr lang="ru-RU" sz="2800" dirty="0" smtClean="0">
              <a:solidFill>
                <a:srgbClr val="FFC000"/>
              </a:solidFill>
              <a:latin typeface="Times New Roman" pitchFamily="18" charset="0"/>
              <a:cs typeface="Times New Roman" pitchFamily="18" charset="0"/>
            </a:endParaRPr>
          </a:p>
          <a:p>
            <a:pPr marL="0" indent="628650" algn="just">
              <a:buNone/>
            </a:pPr>
            <a:r>
              <a:rPr lang="ru-RU" sz="2800" dirty="0" smtClean="0">
                <a:solidFill>
                  <a:schemeClr val="bg1"/>
                </a:solidFill>
                <a:latin typeface="Times New Roman" pitchFamily="18" charset="0"/>
                <a:cs typeface="Times New Roman" pitchFamily="18" charset="0"/>
              </a:rPr>
              <a:t>Для создания системы поиска РН используется </a:t>
            </a:r>
            <a:r>
              <a:rPr lang="en-US" sz="2800" dirty="0" smtClean="0">
                <a:solidFill>
                  <a:schemeClr val="bg1"/>
                </a:solidFill>
                <a:latin typeface="Times New Roman" pitchFamily="18" charset="0"/>
                <a:cs typeface="Times New Roman" pitchFamily="18" charset="0"/>
              </a:rPr>
              <a:t>GPS </a:t>
            </a:r>
            <a:r>
              <a:rPr lang="ru-RU" sz="2800" dirty="0" smtClean="0">
                <a:solidFill>
                  <a:schemeClr val="bg1"/>
                </a:solidFill>
                <a:latin typeface="Times New Roman" pitchFamily="18" charset="0"/>
                <a:cs typeface="Times New Roman" pitchFamily="18" charset="0"/>
              </a:rPr>
              <a:t>приемник</a:t>
            </a:r>
            <a:r>
              <a:rPr lang="en-US" sz="2800" dirty="0" smtClean="0">
                <a:solidFill>
                  <a:schemeClr val="bg1"/>
                </a:solidFill>
                <a:latin typeface="Times New Roman" pitchFamily="18" charset="0"/>
                <a:cs typeface="Times New Roman" pitchFamily="18" charset="0"/>
              </a:rPr>
              <a:t> GY-NEO6MV2 </a:t>
            </a:r>
            <a:r>
              <a:rPr lang="ru-RU" sz="2800" dirty="0" smtClean="0">
                <a:solidFill>
                  <a:schemeClr val="bg1"/>
                </a:solidFill>
                <a:latin typeface="Times New Roman" pitchFamily="18" charset="0"/>
                <a:cs typeface="Times New Roman" pitchFamily="18" charset="0"/>
              </a:rPr>
              <a:t> и </a:t>
            </a:r>
            <a:r>
              <a:rPr lang="en-US" sz="2800" dirty="0" smtClean="0">
                <a:solidFill>
                  <a:schemeClr val="bg1"/>
                </a:solidFill>
                <a:latin typeface="Times New Roman" pitchFamily="18" charset="0"/>
                <a:cs typeface="Times New Roman" pitchFamily="18" charset="0"/>
              </a:rPr>
              <a:t>GSM </a:t>
            </a:r>
            <a:r>
              <a:rPr lang="ru-RU" sz="2800" dirty="0" smtClean="0">
                <a:solidFill>
                  <a:schemeClr val="bg1"/>
                </a:solidFill>
                <a:latin typeface="Times New Roman" pitchFamily="18" charset="0"/>
                <a:cs typeface="Times New Roman" pitchFamily="18" charset="0"/>
              </a:rPr>
              <a:t>передатчик </a:t>
            </a:r>
            <a:r>
              <a:rPr lang="en-US" sz="2800" dirty="0" smtClean="0">
                <a:solidFill>
                  <a:schemeClr val="bg1"/>
                </a:solidFill>
                <a:latin typeface="Times New Roman" pitchFamily="18" charset="0"/>
                <a:cs typeface="Times New Roman" pitchFamily="18" charset="0"/>
              </a:rPr>
              <a:t>SIM800L</a:t>
            </a:r>
            <a:r>
              <a:rPr lang="ru-RU" sz="2800" dirty="0" smtClean="0">
                <a:solidFill>
                  <a:schemeClr val="bg1"/>
                </a:solidFill>
                <a:latin typeface="Times New Roman" pitchFamily="18" charset="0"/>
                <a:cs typeface="Times New Roman" pitchFamily="18" charset="0"/>
              </a:rPr>
              <a:t>, подключенные к МК. Данный модуль определяет  координаты</a:t>
            </a:r>
            <a:r>
              <a:rPr lang="en-US" sz="2800" dirty="0">
                <a:solidFill>
                  <a:schemeClr val="bg1"/>
                </a:solidFill>
                <a:latin typeface="Times New Roman" pitchFamily="18" charset="0"/>
                <a:cs typeface="Times New Roman" pitchFamily="18" charset="0"/>
              </a:rPr>
              <a:t> </a:t>
            </a:r>
            <a:r>
              <a:rPr lang="ru-RU" sz="2800" dirty="0" smtClean="0">
                <a:solidFill>
                  <a:schemeClr val="bg1"/>
                </a:solidFill>
                <a:latin typeface="Times New Roman" pitchFamily="18" charset="0"/>
                <a:cs typeface="Times New Roman" pitchFamily="18" charset="0"/>
              </a:rPr>
              <a:t>и  отправляет их по </a:t>
            </a:r>
            <a:r>
              <a:rPr lang="en-US" sz="2800" dirty="0" smtClean="0">
                <a:solidFill>
                  <a:schemeClr val="bg1"/>
                </a:solidFill>
                <a:latin typeface="Times New Roman" pitchFamily="18" charset="0"/>
                <a:cs typeface="Times New Roman" pitchFamily="18" charset="0"/>
              </a:rPr>
              <a:t>GPRS</a:t>
            </a:r>
            <a:r>
              <a:rPr lang="ru-RU" sz="2800" dirty="0" smtClean="0">
                <a:solidFill>
                  <a:schemeClr val="bg1"/>
                </a:solidFill>
                <a:latin typeface="Times New Roman" pitchFamily="18" charset="0"/>
                <a:cs typeface="Times New Roman" pitchFamily="18" charset="0"/>
              </a:rPr>
              <a:t>(для работы нужна </a:t>
            </a:r>
            <a:r>
              <a:rPr lang="en-US" sz="2800" dirty="0" smtClean="0">
                <a:solidFill>
                  <a:schemeClr val="bg1"/>
                </a:solidFill>
                <a:latin typeface="Times New Roman" pitchFamily="18" charset="0"/>
                <a:cs typeface="Times New Roman" pitchFamily="18" charset="0"/>
              </a:rPr>
              <a:t>micro</a:t>
            </a:r>
            <a:r>
              <a:rPr lang="ru-RU" sz="2800" dirty="0" smtClean="0">
                <a:solidFill>
                  <a:schemeClr val="bg1"/>
                </a:solidFill>
                <a:latin typeface="Times New Roman" pitchFamily="18" charset="0"/>
                <a:cs typeface="Times New Roman" pitchFamily="18" charset="0"/>
              </a:rPr>
              <a:t> </a:t>
            </a:r>
            <a:r>
              <a:rPr lang="en-US" sz="2800" dirty="0" smtClean="0">
                <a:solidFill>
                  <a:schemeClr val="bg1"/>
                </a:solidFill>
                <a:latin typeface="Times New Roman" pitchFamily="18" charset="0"/>
                <a:cs typeface="Times New Roman" pitchFamily="18" charset="0"/>
              </a:rPr>
              <a:t>SIM). </a:t>
            </a:r>
            <a:r>
              <a:rPr lang="ru-RU" sz="2800" dirty="0" smtClean="0">
                <a:solidFill>
                  <a:schemeClr val="bg1"/>
                </a:solidFill>
                <a:latin typeface="Times New Roman" pitchFamily="18" charset="0"/>
                <a:cs typeface="Times New Roman" pitchFamily="18" charset="0"/>
              </a:rPr>
              <a:t>Взаимодействие с МК осуществляется по средству </a:t>
            </a:r>
            <a:r>
              <a:rPr lang="en-US" sz="2800" dirty="0" smtClean="0">
                <a:solidFill>
                  <a:schemeClr val="bg1"/>
                </a:solidFill>
                <a:latin typeface="Times New Roman" pitchFamily="18" charset="0"/>
                <a:cs typeface="Times New Roman" pitchFamily="18" charset="0"/>
              </a:rPr>
              <a:t>AT-</a:t>
            </a:r>
            <a:r>
              <a:rPr lang="ru-RU" sz="2800" dirty="0" smtClean="0">
                <a:solidFill>
                  <a:schemeClr val="bg1"/>
                </a:solidFill>
                <a:latin typeface="Times New Roman" pitchFamily="18" charset="0"/>
                <a:cs typeface="Times New Roman" pitchFamily="18" charset="0"/>
              </a:rPr>
              <a:t>команд.</a:t>
            </a:r>
            <a:endParaRPr lang="ru-RU" sz="2800" dirty="0">
              <a:solidFill>
                <a:schemeClr val="bg1"/>
              </a:solidFill>
              <a:latin typeface="Times New Roman" pitchFamily="18" charset="0"/>
              <a:cs typeface="Times New Roman" pitchFamily="18" charset="0"/>
            </a:endParaRPr>
          </a:p>
        </p:txBody>
      </p:sp>
      <p:pic>
        <p:nvPicPr>
          <p:cNvPr id="5" name="Рисунок 4"/>
          <p:cNvPicPr>
            <a:picLocks noChangeAspect="1"/>
          </p:cNvPicPr>
          <p:nvPr/>
        </p:nvPicPr>
        <p:blipFill rotWithShape="1">
          <a:blip r:embed="rId3" cstate="print"/>
          <a:srcRect l="16533" t="14934" r="11200" b="7733"/>
          <a:stretch/>
        </p:blipFill>
        <p:spPr>
          <a:xfrm>
            <a:off x="6786578" y="4714884"/>
            <a:ext cx="1932928" cy="2143116"/>
          </a:xfrm>
          <a:prstGeom prst="rect">
            <a:avLst/>
          </a:prstGeom>
        </p:spPr>
      </p:pic>
      <p:pic>
        <p:nvPicPr>
          <p:cNvPr id="6" name="Рисунок 5"/>
          <p:cNvPicPr>
            <a:picLocks noChangeAspect="1"/>
          </p:cNvPicPr>
          <p:nvPr/>
        </p:nvPicPr>
        <p:blipFill rotWithShape="1">
          <a:blip r:embed="rId4" cstate="print"/>
          <a:srcRect l="32857" t="7744" r="20686" b="18998"/>
          <a:stretch/>
        </p:blipFill>
        <p:spPr>
          <a:xfrm>
            <a:off x="153247" y="4674096"/>
            <a:ext cx="1918423" cy="2060235"/>
          </a:xfrm>
          <a:prstGeom prst="rect">
            <a:avLst/>
          </a:prstGeom>
        </p:spPr>
      </p:pic>
      <p:pic>
        <p:nvPicPr>
          <p:cNvPr id="7" name="Рисунок 6"/>
          <p:cNvPicPr>
            <a:picLocks noChangeAspect="1"/>
          </p:cNvPicPr>
          <p:nvPr/>
        </p:nvPicPr>
        <p:blipFill>
          <a:blip r:embed="rId5" cstate="print"/>
          <a:stretch>
            <a:fillRect/>
          </a:stretch>
        </p:blipFill>
        <p:spPr>
          <a:xfrm>
            <a:off x="3643306" y="4669570"/>
            <a:ext cx="1744242" cy="2116969"/>
          </a:xfrm>
          <a:prstGeom prst="rect">
            <a:avLst/>
          </a:prstGeom>
        </p:spPr>
      </p:pic>
    </p:spTree>
    <p:extLst>
      <p:ext uri="{BB962C8B-B14F-4D97-AF65-F5344CB8AC3E}">
        <p14:creationId xmlns:p14="http://schemas.microsoft.com/office/powerpoint/2010/main" xmlns="" val="3612913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2976" y="142852"/>
            <a:ext cx="7429499" cy="928694"/>
          </a:xfrm>
        </p:spPr>
        <p:txBody>
          <a:bodyPr/>
          <a:lstStyle/>
          <a:p>
            <a:r>
              <a:rPr lang="ru-RU" b="1" dirty="0" smtClean="0">
                <a:solidFill>
                  <a:srgbClr val="C00000"/>
                </a:solidFill>
                <a:latin typeface="Times New Roman" pitchFamily="18" charset="0"/>
                <a:cs typeface="Times New Roman" pitchFamily="18" charset="0"/>
              </a:rPr>
              <a:t>Обоснование выбора</a:t>
            </a:r>
            <a:endParaRPr lang="ru-RU" b="1" dirty="0">
              <a:solidFill>
                <a:srgbClr val="C00000"/>
              </a:solidFill>
              <a:latin typeface="Times New Roman" pitchFamily="18" charset="0"/>
              <a:cs typeface="Times New Roman" pitchFamily="18" charset="0"/>
            </a:endParaRPr>
          </a:p>
        </p:txBody>
      </p:sp>
      <p:sp>
        <p:nvSpPr>
          <p:cNvPr id="3" name="Объект 2"/>
          <p:cNvSpPr>
            <a:spLocks noGrp="1"/>
          </p:cNvSpPr>
          <p:nvPr>
            <p:ph idx="1"/>
          </p:nvPr>
        </p:nvSpPr>
        <p:spPr>
          <a:xfrm>
            <a:off x="2071671" y="1643050"/>
            <a:ext cx="6858047" cy="4206874"/>
          </a:xfrm>
        </p:spPr>
        <p:txBody>
          <a:bodyPr>
            <a:normAutofit fontScale="92500"/>
          </a:bodyPr>
          <a:lstStyle/>
          <a:p>
            <a:pPr>
              <a:buFont typeface="Wingdings" pitchFamily="2" charset="2"/>
              <a:buChar char="q"/>
            </a:pPr>
            <a:r>
              <a:rPr lang="ru-RU" dirty="0" smtClean="0">
                <a:solidFill>
                  <a:schemeClr val="tx2"/>
                </a:solidFill>
                <a:latin typeface="Times New Roman" pitchFamily="18" charset="0"/>
                <a:cs typeface="Times New Roman" pitchFamily="18" charset="0"/>
              </a:rPr>
              <a:t>Доступность(Распространенность МК, датчиков и модулей)</a:t>
            </a:r>
          </a:p>
          <a:p>
            <a:pPr>
              <a:buFont typeface="Wingdings" pitchFamily="2" charset="2"/>
              <a:buChar char="q"/>
            </a:pPr>
            <a:r>
              <a:rPr lang="ru-RU" dirty="0" smtClean="0">
                <a:solidFill>
                  <a:schemeClr val="tx2"/>
                </a:solidFill>
                <a:latin typeface="Times New Roman" pitchFamily="18" charset="0"/>
                <a:cs typeface="Times New Roman" pitchFamily="18" charset="0"/>
              </a:rPr>
              <a:t>Дешевизна</a:t>
            </a:r>
          </a:p>
          <a:p>
            <a:pPr>
              <a:buFont typeface="Wingdings" pitchFamily="2" charset="2"/>
              <a:buChar char="q"/>
            </a:pPr>
            <a:r>
              <a:rPr lang="ru-RU" dirty="0" smtClean="0">
                <a:solidFill>
                  <a:schemeClr val="tx2"/>
                </a:solidFill>
                <a:latin typeface="Times New Roman" pitchFamily="18" charset="0"/>
                <a:cs typeface="Times New Roman" pitchFamily="18" charset="0"/>
              </a:rPr>
              <a:t>Простота написания кода (понятный язык программирования</a:t>
            </a:r>
            <a:r>
              <a:rPr lang="en-US" dirty="0" smtClean="0">
                <a:solidFill>
                  <a:schemeClr val="tx2"/>
                </a:solidFill>
                <a:latin typeface="Times New Roman" pitchFamily="18" charset="0"/>
                <a:cs typeface="Times New Roman" pitchFamily="18" charset="0"/>
              </a:rPr>
              <a:t>  C++)</a:t>
            </a:r>
            <a:endParaRPr lang="ru-RU" dirty="0" smtClean="0">
              <a:solidFill>
                <a:schemeClr val="tx2"/>
              </a:solidFill>
              <a:latin typeface="Times New Roman" pitchFamily="18" charset="0"/>
              <a:cs typeface="Times New Roman" pitchFamily="18" charset="0"/>
            </a:endParaRPr>
          </a:p>
          <a:p>
            <a:pPr>
              <a:buFont typeface="Wingdings" pitchFamily="2" charset="2"/>
              <a:buChar char="q"/>
            </a:pPr>
            <a:r>
              <a:rPr lang="ru-RU" dirty="0" smtClean="0">
                <a:solidFill>
                  <a:schemeClr val="tx2"/>
                </a:solidFill>
                <a:latin typeface="Times New Roman" pitchFamily="18" charset="0"/>
                <a:cs typeface="Times New Roman" pitchFamily="18" charset="0"/>
              </a:rPr>
              <a:t>Компактность</a:t>
            </a:r>
          </a:p>
          <a:p>
            <a:pPr>
              <a:buFont typeface="Wingdings" pitchFamily="2" charset="2"/>
              <a:buChar char="q"/>
            </a:pPr>
            <a:r>
              <a:rPr lang="ru-RU" dirty="0" smtClean="0">
                <a:solidFill>
                  <a:schemeClr val="tx2"/>
                </a:solidFill>
                <a:latin typeface="Times New Roman" pitchFamily="18" charset="0"/>
                <a:cs typeface="Times New Roman" pitchFamily="18" charset="0"/>
              </a:rPr>
              <a:t>Популярность</a:t>
            </a:r>
          </a:p>
          <a:p>
            <a:pPr>
              <a:buFont typeface="Wingdings" pitchFamily="2" charset="2"/>
              <a:buChar char="q"/>
            </a:pPr>
            <a:r>
              <a:rPr lang="ru-RU" dirty="0" smtClean="0">
                <a:solidFill>
                  <a:schemeClr val="tx2"/>
                </a:solidFill>
                <a:latin typeface="Times New Roman" pitchFamily="18" charset="0"/>
                <a:cs typeface="Times New Roman" pitchFamily="18" charset="0"/>
              </a:rPr>
              <a:t>Надежность</a:t>
            </a:r>
          </a:p>
          <a:p>
            <a:endParaRPr lang="ru-RU" dirty="0" smtClean="0"/>
          </a:p>
          <a:p>
            <a:pPr>
              <a:buNone/>
            </a:pPr>
            <a:endParaRPr lang="ru-RU" dirty="0"/>
          </a:p>
        </p:txBody>
      </p:sp>
    </p:spTree>
    <p:extLst>
      <p:ext uri="{BB962C8B-B14F-4D97-AF65-F5344CB8AC3E}">
        <p14:creationId xmlns:p14="http://schemas.microsoft.com/office/powerpoint/2010/main" xmlns="" val="15153272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571480"/>
            <a:ext cx="8964488" cy="928694"/>
          </a:xfrm>
        </p:spPr>
        <p:txBody>
          <a:bodyPr>
            <a:noAutofit/>
          </a:bodyPr>
          <a:lstStyle/>
          <a:p>
            <a:r>
              <a:rPr lang="ru-RU" sz="3200" dirty="0" smtClean="0">
                <a:solidFill>
                  <a:srgbClr val="EFC925"/>
                </a:solidFill>
                <a:latin typeface="Times New Roman" pitchFamily="18" charset="0"/>
                <a:cs typeface="Times New Roman" pitchFamily="18" charset="0"/>
              </a:rPr>
              <a:t>Общие сведения(характеристики) электроники</a:t>
            </a:r>
            <a:endParaRPr lang="ru-RU" sz="3200" dirty="0">
              <a:solidFill>
                <a:srgbClr val="EFC925"/>
              </a:solidFill>
              <a:latin typeface="Times New Roman" pitchFamily="18" charset="0"/>
              <a:cs typeface="Times New Roman" pitchFamily="18" charset="0"/>
            </a:endParaRPr>
          </a:p>
        </p:txBody>
      </p:sp>
      <p:sp>
        <p:nvSpPr>
          <p:cNvPr id="8" name="Текст 7"/>
          <p:cNvSpPr>
            <a:spLocks noGrp="1"/>
          </p:cNvSpPr>
          <p:nvPr>
            <p:ph type="body" sz="half" idx="15"/>
          </p:nvPr>
        </p:nvSpPr>
        <p:spPr>
          <a:xfrm>
            <a:off x="3367534" y="3420811"/>
            <a:ext cx="2406551" cy="2937147"/>
          </a:xfrm>
        </p:spPr>
        <p:txBody>
          <a:bodyPr>
            <a:normAutofit/>
          </a:bodyPr>
          <a:lstStyle/>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Барометрический датчик давления -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BMP280</a:t>
            </a: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Питание-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3.3V</a:t>
            </a: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Подключение –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I2C</a:t>
            </a:r>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SPI</a:t>
            </a:r>
            <a:endParaRPr lang="ru-RU" sz="16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9" name="Текст 8"/>
          <p:cNvSpPr>
            <a:spLocks noGrp="1"/>
          </p:cNvSpPr>
          <p:nvPr>
            <p:ph type="body" sz="half" idx="16"/>
          </p:nvPr>
        </p:nvSpPr>
        <p:spPr>
          <a:xfrm>
            <a:off x="5894464" y="3405855"/>
            <a:ext cx="2396873" cy="3354864"/>
          </a:xfrm>
        </p:spPr>
        <p:txBody>
          <a:bodyPr>
            <a:normAutofit/>
          </a:bodyPr>
          <a:lstStyle/>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Гироскоп-акселерометр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GY-521</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Питание</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a:t>
            </a:r>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3-5V</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Подключение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I2C</a:t>
            </a:r>
            <a:endParaRPr lang="ru-RU" sz="1600" b="1" dirty="0">
              <a:solidFill>
                <a:schemeClr val="accent6">
                  <a:lumMod val="60000"/>
                  <a:lumOff val="40000"/>
                </a:schemeClr>
              </a:solidFill>
              <a:latin typeface="Times New Roman" panose="02020603050405020304" pitchFamily="18" charset="0"/>
              <a:cs typeface="Times New Roman" panose="02020603050405020304" pitchFamily="18" charset="0"/>
            </a:endParaRPr>
          </a:p>
          <a:p>
            <a:endParaRPr lang="ru-RU" sz="1600" dirty="0"/>
          </a:p>
        </p:txBody>
      </p:sp>
      <p:sp>
        <p:nvSpPr>
          <p:cNvPr id="10" name="Текст 9"/>
          <p:cNvSpPr>
            <a:spLocks noGrp="1"/>
          </p:cNvSpPr>
          <p:nvPr>
            <p:ph type="body" sz="half" idx="17"/>
          </p:nvPr>
        </p:nvSpPr>
        <p:spPr>
          <a:xfrm>
            <a:off x="845939" y="3360263"/>
            <a:ext cx="2396226" cy="3358036"/>
          </a:xfrm>
        </p:spPr>
        <p:txBody>
          <a:bodyPr>
            <a:normAutofit/>
          </a:bodyPr>
          <a:lstStyle/>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Микроконтроллер</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 Arduino NANO</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Питание – 3,7</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-12V</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Интерфейсы подключения - </a:t>
            </a:r>
            <a:r>
              <a:rPr lang="en-US" sz="1600" b="1" dirty="0">
                <a:solidFill>
                  <a:schemeClr val="accent6">
                    <a:lumMod val="60000"/>
                    <a:lumOff val="40000"/>
                  </a:schemeClr>
                </a:solidFill>
                <a:latin typeface="Times New Roman" panose="02020603050405020304" pitchFamily="18" charset="0"/>
                <a:cs typeface="Times New Roman" panose="02020603050405020304" pitchFamily="18" charset="0"/>
              </a:rPr>
              <a:t>1 x I2C, 1 x SPI, 1 x UART, 1 x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ICSP</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Память - </a:t>
            </a:r>
            <a:r>
              <a:rPr lang="ru-RU" sz="1600" b="1" dirty="0">
                <a:solidFill>
                  <a:schemeClr val="accent6">
                    <a:lumMod val="60000"/>
                    <a:lumOff val="40000"/>
                  </a:schemeClr>
                </a:solidFill>
                <a:latin typeface="Times New Roman" panose="02020603050405020304" pitchFamily="18" charset="0"/>
                <a:cs typeface="Times New Roman" panose="02020603050405020304" pitchFamily="18" charset="0"/>
              </a:rPr>
              <a:t>32Кб </a:t>
            </a:r>
            <a:r>
              <a:rPr lang="ru-RU" sz="1600" b="1" dirty="0" err="1" smtClean="0">
                <a:solidFill>
                  <a:schemeClr val="accent6">
                    <a:lumMod val="60000"/>
                    <a:lumOff val="40000"/>
                  </a:schemeClr>
                </a:solidFill>
                <a:latin typeface="Times New Roman" panose="02020603050405020304" pitchFamily="18" charset="0"/>
                <a:cs typeface="Times New Roman" panose="02020603050405020304" pitchFamily="18" charset="0"/>
              </a:rPr>
              <a:t>Флеш</a:t>
            </a:r>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-памяти</a:t>
            </a:r>
            <a:r>
              <a:rPr lang="ru-RU" sz="1600" b="1" dirty="0">
                <a:solidFill>
                  <a:schemeClr val="accent6">
                    <a:lumMod val="60000"/>
                    <a:lumOff val="40000"/>
                  </a:schemeClr>
                </a:solidFill>
                <a:latin typeface="Times New Roman" panose="02020603050405020304" pitchFamily="18" charset="0"/>
                <a:cs typeface="Times New Roman" panose="02020603050405020304" pitchFamily="18" charset="0"/>
              </a:rPr>
              <a:t>, 2Кб ОЗУ, 1Кб </a:t>
            </a:r>
            <a:r>
              <a:rPr lang="en-US" sz="1600" b="1" dirty="0">
                <a:solidFill>
                  <a:schemeClr val="accent6">
                    <a:lumMod val="60000"/>
                    <a:lumOff val="40000"/>
                  </a:schemeClr>
                </a:solidFill>
                <a:latin typeface="Times New Roman" panose="02020603050405020304" pitchFamily="18" charset="0"/>
                <a:cs typeface="Times New Roman" panose="02020603050405020304" pitchFamily="18" charset="0"/>
              </a:rPr>
              <a:t>EEPROM</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p:txBody>
      </p:sp>
      <p:pic>
        <p:nvPicPr>
          <p:cNvPr id="11" name="Рисунок 10"/>
          <p:cNvPicPr>
            <a:picLocks noChangeAspect="1"/>
          </p:cNvPicPr>
          <p:nvPr/>
        </p:nvPicPr>
        <p:blipFill rotWithShape="1">
          <a:blip r:embed="rId3" cstate="print"/>
          <a:srcRect l="27599" t="33733" r="23200" b="24934"/>
          <a:stretch/>
        </p:blipFill>
        <p:spPr>
          <a:xfrm>
            <a:off x="3652080" y="1670689"/>
            <a:ext cx="1660327" cy="15930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Рисунок 11"/>
          <p:cNvPicPr>
            <a:picLocks noChangeAspect="1"/>
          </p:cNvPicPr>
          <p:nvPr/>
        </p:nvPicPr>
        <p:blipFill rotWithShape="1">
          <a:blip r:embed="rId4" cstate="print"/>
          <a:srcRect l="1467" t="5734" r="4000" b="7333"/>
          <a:stretch/>
        </p:blipFill>
        <p:spPr>
          <a:xfrm>
            <a:off x="5981270" y="1581622"/>
            <a:ext cx="1735391" cy="168213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Рисунок 13"/>
          <p:cNvPicPr>
            <a:picLocks noChangeAspect="1"/>
          </p:cNvPicPr>
          <p:nvPr/>
        </p:nvPicPr>
        <p:blipFill rotWithShape="1">
          <a:blip r:embed="rId5" cstate="print"/>
          <a:srcRect l="10683" t="30400" r="20784" b="34533"/>
          <a:stretch/>
        </p:blipFill>
        <p:spPr>
          <a:xfrm>
            <a:off x="857224" y="1714488"/>
            <a:ext cx="2125993" cy="145041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xmlns="" val="2705852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512" y="198540"/>
            <a:ext cx="8964487" cy="780904"/>
          </a:xfrm>
        </p:spPr>
        <p:txBody>
          <a:bodyPr>
            <a:noAutofit/>
          </a:bodyPr>
          <a:lstStyle/>
          <a:p>
            <a:r>
              <a:rPr lang="ru-RU" sz="2400" b="1" dirty="0" smtClean="0">
                <a:solidFill>
                  <a:srgbClr val="C00000"/>
                </a:solidFill>
                <a:latin typeface="Times New Roman" panose="02020603050405020304" pitchFamily="18" charset="0"/>
                <a:cs typeface="Times New Roman" panose="02020603050405020304" pitchFamily="18" charset="0"/>
              </a:rPr>
              <a:t>Обоснование выбора </a:t>
            </a:r>
            <a:r>
              <a:rPr lang="en-US" sz="2400" b="1" dirty="0" smtClean="0">
                <a:solidFill>
                  <a:srgbClr val="C00000"/>
                </a:solidFill>
                <a:latin typeface="Times New Roman" panose="02020603050405020304" pitchFamily="18" charset="0"/>
                <a:cs typeface="Times New Roman" panose="02020603050405020304" pitchFamily="18" charset="0"/>
              </a:rPr>
              <a:t>GPS </a:t>
            </a:r>
            <a:r>
              <a:rPr lang="ru-RU" sz="2400" b="1" dirty="0" smtClean="0">
                <a:solidFill>
                  <a:srgbClr val="C00000"/>
                </a:solidFill>
                <a:latin typeface="Times New Roman" panose="02020603050405020304" pitchFamily="18" charset="0"/>
                <a:cs typeface="Times New Roman" panose="02020603050405020304" pitchFamily="18" charset="0"/>
              </a:rPr>
              <a:t>передатчика и </a:t>
            </a:r>
            <a:br>
              <a:rPr lang="ru-RU" sz="2400" b="1" dirty="0" smtClean="0">
                <a:solidFill>
                  <a:srgbClr val="C00000"/>
                </a:solidFill>
                <a:latin typeface="Times New Roman" panose="02020603050405020304" pitchFamily="18" charset="0"/>
                <a:cs typeface="Times New Roman" panose="02020603050405020304" pitchFamily="18" charset="0"/>
              </a:rPr>
            </a:br>
            <a:r>
              <a:rPr lang="en-US" sz="2400" b="1" dirty="0" smtClean="0">
                <a:solidFill>
                  <a:srgbClr val="C00000"/>
                </a:solidFill>
                <a:latin typeface="Times New Roman" panose="02020603050405020304" pitchFamily="18" charset="0"/>
                <a:cs typeface="Times New Roman" panose="02020603050405020304" pitchFamily="18" charset="0"/>
              </a:rPr>
              <a:t>GSM</a:t>
            </a:r>
            <a:r>
              <a:rPr lang="ru-RU" sz="2400" b="1" dirty="0" smtClean="0">
                <a:solidFill>
                  <a:srgbClr val="C00000"/>
                </a:solidFill>
                <a:latin typeface="Times New Roman" panose="02020603050405020304" pitchFamily="18" charset="0"/>
                <a:cs typeface="Times New Roman" panose="02020603050405020304" pitchFamily="18" charset="0"/>
              </a:rPr>
              <a:t> модуля </a:t>
            </a:r>
            <a:r>
              <a:rPr lang="en-US" sz="2400" b="1" dirty="0" smtClean="0">
                <a:solidFill>
                  <a:srgbClr val="C00000"/>
                </a:solidFill>
                <a:latin typeface="Times New Roman" panose="02020603050405020304" pitchFamily="18" charset="0"/>
                <a:cs typeface="Times New Roman" panose="02020603050405020304" pitchFamily="18" charset="0"/>
              </a:rPr>
              <a:t>(sim800L)</a:t>
            </a:r>
            <a:endParaRPr lang="ru-RU" sz="2400" b="1" dirty="0">
              <a:solidFill>
                <a:srgbClr val="C00000"/>
              </a:solidFill>
              <a:latin typeface="Times New Roman" panose="02020603050405020304" pitchFamily="18" charset="0"/>
              <a:cs typeface="Times New Roman" panose="02020603050405020304" pitchFamily="18" charset="0"/>
            </a:endParaRPr>
          </a:p>
        </p:txBody>
      </p:sp>
      <p:pic>
        <p:nvPicPr>
          <p:cNvPr id="4" name="Объект 3"/>
          <p:cNvPicPr>
            <a:picLocks noGrp="1" noChangeAspect="1"/>
          </p:cNvPicPr>
          <p:nvPr>
            <p:ph idx="1"/>
          </p:nvPr>
        </p:nvPicPr>
        <p:blipFill>
          <a:blip r:embed="rId3" cstate="print"/>
          <a:stretch>
            <a:fillRect/>
          </a:stretch>
        </p:blipFill>
        <p:spPr>
          <a:xfrm rot="428354">
            <a:off x="2465233" y="1080020"/>
            <a:ext cx="2064388" cy="2255149"/>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051720" y="3725457"/>
            <a:ext cx="6887049" cy="3040297"/>
          </a:xfrm>
          <a:prstGeom prst="rect">
            <a:avLst/>
          </a:prstGeom>
        </p:spPr>
      </p:pic>
      <p:pic>
        <p:nvPicPr>
          <p:cNvPr id="7" name="Рисунок 6"/>
          <p:cNvPicPr>
            <a:picLocks noChangeAspect="1"/>
          </p:cNvPicPr>
          <p:nvPr/>
        </p:nvPicPr>
        <p:blipFill>
          <a:blip r:embed="rId5" cstate="print"/>
          <a:stretch>
            <a:fillRect/>
          </a:stretch>
        </p:blipFill>
        <p:spPr>
          <a:xfrm rot="304375">
            <a:off x="6223390" y="862282"/>
            <a:ext cx="2372120" cy="2819597"/>
          </a:xfrm>
          <a:prstGeom prst="rect">
            <a:avLst/>
          </a:prstGeom>
        </p:spPr>
      </p:pic>
    </p:spTree>
    <p:extLst>
      <p:ext uri="{BB962C8B-B14F-4D97-AF65-F5344CB8AC3E}">
        <p14:creationId xmlns:p14="http://schemas.microsoft.com/office/powerpoint/2010/main" xmlns="" val="1709926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274638"/>
            <a:ext cx="8258204" cy="939784"/>
          </a:xfrm>
        </p:spPr>
        <p:txBody>
          <a:bodyPr>
            <a:noAutofit/>
          </a:bodyPr>
          <a:lstStyle/>
          <a:p>
            <a:r>
              <a:rPr lang="ru-RU" sz="2400" b="1" dirty="0" smtClean="0">
                <a:solidFill>
                  <a:srgbClr val="C00000"/>
                </a:solidFill>
                <a:latin typeface="Times New Roman" pitchFamily="18" charset="0"/>
                <a:cs typeface="Times New Roman" pitchFamily="18" charset="0"/>
              </a:rPr>
              <a:t>Цель проекта</a:t>
            </a:r>
            <a:r>
              <a:rPr lang="en-US" sz="2000" b="1" dirty="0" smtClean="0">
                <a:solidFill>
                  <a:srgbClr val="C00000"/>
                </a:solidFill>
                <a:latin typeface="Times New Roman" pitchFamily="18" charset="0"/>
                <a:cs typeface="Times New Roman" pitchFamily="18" charset="0"/>
              </a:rPr>
              <a:t>: </a:t>
            </a:r>
            <a:r>
              <a:rPr lang="ru-RU" sz="2000" b="1" dirty="0" smtClean="0">
                <a:latin typeface="Times New Roman" pitchFamily="18" charset="0"/>
                <a:cs typeface="Times New Roman" pitchFamily="18" charset="0"/>
              </a:rPr>
              <a:t>создание ракеты-носителя для запуска аппарата, </a:t>
            </a:r>
            <a:br>
              <a:rPr lang="ru-RU" sz="2000" b="1" dirty="0" smtClean="0">
                <a:latin typeface="Times New Roman" pitchFamily="18" charset="0"/>
                <a:cs typeface="Times New Roman" pitchFamily="18" charset="0"/>
              </a:rPr>
            </a:br>
            <a:r>
              <a:rPr lang="ru-RU" sz="2000" b="1" dirty="0" smtClean="0">
                <a:latin typeface="Times New Roman" pitchFamily="18" charset="0"/>
                <a:cs typeface="Times New Roman" pitchFamily="18" charset="0"/>
              </a:rPr>
              <a:t>с массогабаритными характеристиками, соответствующими «спутнику» Регулярной лиги чемпионата</a:t>
            </a:r>
            <a:endParaRPr lang="ru-RU" sz="2000" b="1" dirty="0">
              <a:solidFill>
                <a:srgbClr val="C00000"/>
              </a:solidFill>
              <a:latin typeface="Times New Roman" pitchFamily="18" charset="0"/>
              <a:cs typeface="Times New Roman" pitchFamily="18" charset="0"/>
            </a:endParaRPr>
          </a:p>
        </p:txBody>
      </p:sp>
      <p:sp>
        <p:nvSpPr>
          <p:cNvPr id="3" name="Содержимое 2"/>
          <p:cNvSpPr>
            <a:spLocks noGrp="1"/>
          </p:cNvSpPr>
          <p:nvPr>
            <p:ph idx="1"/>
          </p:nvPr>
        </p:nvSpPr>
        <p:spPr>
          <a:xfrm>
            <a:off x="428596" y="1714488"/>
            <a:ext cx="8258204" cy="4697427"/>
          </a:xfrm>
        </p:spPr>
        <p:txBody>
          <a:bodyPr>
            <a:normAutofit/>
          </a:bodyPr>
          <a:lstStyle/>
          <a:p>
            <a:pPr>
              <a:buNone/>
            </a:pPr>
            <a:r>
              <a:rPr lang="ru-RU" sz="2800" b="1" u="sng" dirty="0" smtClean="0">
                <a:solidFill>
                  <a:srgbClr val="C00000"/>
                </a:solidFill>
                <a:latin typeface="Times New Roman" pitchFamily="18" charset="0"/>
                <a:cs typeface="Times New Roman" pitchFamily="18" charset="0"/>
              </a:rPr>
              <a:t>Задачи проекта</a:t>
            </a:r>
            <a:r>
              <a:rPr lang="en-US" sz="2800" b="1" u="sng" dirty="0" smtClean="0">
                <a:solidFill>
                  <a:srgbClr val="C00000"/>
                </a:solidFill>
                <a:latin typeface="Times New Roman" pitchFamily="18" charset="0"/>
                <a:cs typeface="Times New Roman" pitchFamily="18" charset="0"/>
              </a:rPr>
              <a:t>:</a:t>
            </a:r>
          </a:p>
          <a:p>
            <a:pPr>
              <a:buFont typeface="Wingdings" pitchFamily="2" charset="2"/>
              <a:buChar char="q"/>
            </a:pPr>
            <a:r>
              <a:rPr lang="ru-RU" sz="2400" b="1" dirty="0" smtClean="0">
                <a:latin typeface="Times New Roman" pitchFamily="18" charset="0"/>
                <a:cs typeface="Times New Roman" pitchFamily="18" charset="0"/>
              </a:rPr>
              <a:t>Выбрать схему РН</a:t>
            </a:r>
          </a:p>
          <a:p>
            <a:pPr>
              <a:buFont typeface="Wingdings" pitchFamily="2" charset="2"/>
              <a:buChar char="q"/>
            </a:pPr>
            <a:r>
              <a:rPr lang="ru-RU" sz="2400" b="1" dirty="0" smtClean="0">
                <a:latin typeface="Times New Roman" pitchFamily="18" charset="0"/>
                <a:cs typeface="Times New Roman" pitchFamily="18" charset="0"/>
              </a:rPr>
              <a:t>Создать </a:t>
            </a:r>
            <a:r>
              <a:rPr lang="en-US" sz="2400" b="1" dirty="0" smtClean="0">
                <a:latin typeface="Times New Roman" pitchFamily="18" charset="0"/>
                <a:cs typeface="Times New Roman" pitchFamily="18" charset="0"/>
              </a:rPr>
              <a:t>3D </a:t>
            </a:r>
            <a:r>
              <a:rPr lang="ru-RU" sz="2400" b="1" dirty="0" smtClean="0">
                <a:latin typeface="Times New Roman" pitchFamily="18" charset="0"/>
                <a:cs typeface="Times New Roman" pitchFamily="18" charset="0"/>
              </a:rPr>
              <a:t>модель РН</a:t>
            </a:r>
          </a:p>
          <a:p>
            <a:pPr>
              <a:buFont typeface="Wingdings" pitchFamily="2" charset="2"/>
              <a:buChar char="q"/>
            </a:pPr>
            <a:r>
              <a:rPr lang="ru-RU" sz="2400" b="1" dirty="0" smtClean="0">
                <a:latin typeface="Times New Roman" pitchFamily="18" charset="0"/>
                <a:cs typeface="Times New Roman" pitchFamily="18" charset="0"/>
              </a:rPr>
              <a:t>Выбрать двигатель для РН</a:t>
            </a:r>
          </a:p>
          <a:p>
            <a:pPr>
              <a:buFont typeface="Wingdings" pitchFamily="2" charset="2"/>
              <a:buChar char="q"/>
            </a:pPr>
            <a:r>
              <a:rPr lang="ru-RU" sz="2400" b="1" dirty="0" smtClean="0">
                <a:latin typeface="Times New Roman" pitchFamily="18" charset="0"/>
                <a:cs typeface="Times New Roman" pitchFamily="18" charset="0"/>
              </a:rPr>
              <a:t>Сделать баллистический расчет траектории полета РН</a:t>
            </a:r>
          </a:p>
          <a:p>
            <a:pPr>
              <a:buFont typeface="Wingdings" pitchFamily="2" charset="2"/>
              <a:buChar char="q"/>
            </a:pPr>
            <a:r>
              <a:rPr lang="ru-RU" sz="2400" b="1" dirty="0" smtClean="0">
                <a:latin typeface="Times New Roman" pitchFamily="18" charset="0"/>
                <a:cs typeface="Times New Roman" pitchFamily="18" charset="0"/>
              </a:rPr>
              <a:t>Создать экземпляр РН</a:t>
            </a:r>
          </a:p>
          <a:p>
            <a:pPr>
              <a:buFont typeface="Wingdings" pitchFamily="2" charset="2"/>
              <a:buChar char="q"/>
            </a:pPr>
            <a:r>
              <a:rPr lang="ru-RU" sz="2400" b="1" dirty="0" smtClean="0">
                <a:latin typeface="Times New Roman" pitchFamily="18" charset="0"/>
                <a:cs typeface="Times New Roman" pitchFamily="18" charset="0"/>
              </a:rPr>
              <a:t>Разработать систему спасения в составе конструкции РН</a:t>
            </a:r>
          </a:p>
          <a:p>
            <a:pPr>
              <a:buFont typeface="Wingdings" pitchFamily="2" charset="2"/>
              <a:buChar char="q"/>
            </a:pPr>
            <a:r>
              <a:rPr lang="ru-RU" sz="2400" b="1" dirty="0" smtClean="0">
                <a:latin typeface="Times New Roman" pitchFamily="18" charset="0"/>
                <a:cs typeface="Times New Roman" pitchFamily="18" charset="0"/>
              </a:rPr>
              <a:t>Выбрать проектно – исследовательскую задачу</a:t>
            </a:r>
          </a:p>
          <a:p>
            <a:pPr>
              <a:buFont typeface="Wingdings" pitchFamily="2" charset="2"/>
              <a:buChar char="q"/>
            </a:pPr>
            <a:endParaRPr lang="en-US" sz="2400" b="1" dirty="0" smtClean="0">
              <a:latin typeface="Times New Roman" pitchFamily="18" charset="0"/>
              <a:cs typeface="Times New Roman" pitchFamily="18" charset="0"/>
            </a:endParaRPr>
          </a:p>
          <a:p>
            <a:pPr>
              <a:buNone/>
            </a:pPr>
            <a:endParaRPr lang="en-US" sz="2400" b="1" dirty="0" smtClean="0">
              <a:solidFill>
                <a:srgbClr val="C00000"/>
              </a:solidFill>
              <a:latin typeface="Times New Roman" pitchFamily="18" charset="0"/>
              <a:cs typeface="Times New Roman" pitchFamily="18" charset="0"/>
            </a:endParaRPr>
          </a:p>
          <a:p>
            <a:pPr>
              <a:buNone/>
            </a:pPr>
            <a:endParaRPr lang="ru-RU" sz="2400" b="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771525" y="-29925"/>
            <a:ext cx="7429500" cy="792088"/>
          </a:xfrm>
        </p:spPr>
        <p:txBody>
          <a:bodyPr/>
          <a:lstStyle/>
          <a:p>
            <a:pPr algn="ctr"/>
            <a:r>
              <a:rPr lang="ru-RU" b="1" dirty="0" smtClean="0">
                <a:solidFill>
                  <a:schemeClr val="bg1"/>
                </a:solidFill>
                <a:latin typeface="Times New Roman" panose="02020603050405020304" pitchFamily="18" charset="0"/>
                <a:cs typeface="Times New Roman" panose="02020603050405020304" pitchFamily="18" charset="0"/>
              </a:rPr>
              <a:t>Схема устройства</a:t>
            </a:r>
            <a:endParaRPr lang="ru-RU" b="1" dirty="0">
              <a:solidFill>
                <a:schemeClr val="bg1"/>
              </a:solidFill>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rotWithShape="1">
          <a:blip r:embed="rId3"/>
          <a:srcRect l="29332" t="31120" r="11980" b="18750"/>
          <a:stretch/>
        </p:blipFill>
        <p:spPr>
          <a:xfrm>
            <a:off x="1407629" y="1340768"/>
            <a:ext cx="6157292" cy="4889500"/>
          </a:xfrm>
          <a:prstGeom prst="rect">
            <a:avLst/>
          </a:prstGeom>
        </p:spPr>
      </p:pic>
    </p:spTree>
    <p:extLst>
      <p:ext uri="{BB962C8B-B14F-4D97-AF65-F5344CB8AC3E}">
        <p14:creationId xmlns:p14="http://schemas.microsoft.com/office/powerpoint/2010/main" xmlns="" val="552085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19672" y="127000"/>
            <a:ext cx="7128792" cy="933224"/>
          </a:xfrm>
        </p:spPr>
        <p:txBody>
          <a:bodyPr>
            <a:normAutofit fontScale="90000"/>
          </a:bodyPr>
          <a:lstStyle/>
          <a:p>
            <a:r>
              <a:rPr lang="ru-RU" sz="3600" dirty="0" smtClean="0">
                <a:solidFill>
                  <a:srgbClr val="C00000"/>
                </a:solidFill>
                <a:latin typeface="Times New Roman" panose="02020603050405020304" pitchFamily="18" charset="0"/>
                <a:cs typeface="Times New Roman" panose="02020603050405020304" pitchFamily="18" charset="0"/>
              </a:rPr>
              <a:t>Алгоритм Работы  </a:t>
            </a:r>
            <a:r>
              <a:rPr lang="en-US" sz="3600" dirty="0" smtClean="0">
                <a:solidFill>
                  <a:srgbClr val="C00000"/>
                </a:solidFill>
                <a:latin typeface="Times New Roman" panose="02020603050405020304" pitchFamily="18" charset="0"/>
                <a:cs typeface="Times New Roman" panose="02020603050405020304" pitchFamily="18" charset="0"/>
              </a:rPr>
              <a:t>BMP280 </a:t>
            </a:r>
            <a:r>
              <a:rPr lang="ru-RU" sz="3600" dirty="0" smtClean="0">
                <a:solidFill>
                  <a:srgbClr val="C00000"/>
                </a:solidFill>
                <a:latin typeface="Times New Roman" panose="02020603050405020304" pitchFamily="18" charset="0"/>
                <a:cs typeface="Times New Roman" panose="02020603050405020304" pitchFamily="18" charset="0"/>
              </a:rPr>
              <a:t>и </a:t>
            </a:r>
            <a:r>
              <a:rPr lang="en-US" sz="3600" dirty="0" smtClean="0">
                <a:solidFill>
                  <a:srgbClr val="C00000"/>
                </a:solidFill>
                <a:latin typeface="Times New Roman" panose="02020603050405020304" pitchFamily="18" charset="0"/>
                <a:cs typeface="Times New Roman" panose="02020603050405020304" pitchFamily="18" charset="0"/>
              </a:rPr>
              <a:t>Gy-521</a:t>
            </a:r>
            <a:endParaRPr lang="ru-RU" sz="3600" dirty="0">
              <a:solidFill>
                <a:srgbClr val="C0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xmlns="" val="4234266665"/>
              </p:ext>
            </p:extLst>
          </p:nvPr>
        </p:nvGraphicFramePr>
        <p:xfrm>
          <a:off x="133350" y="2215170"/>
          <a:ext cx="8458200" cy="2261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Стрелка углом 4"/>
          <p:cNvSpPr/>
          <p:nvPr/>
        </p:nvSpPr>
        <p:spPr>
          <a:xfrm rot="5400000">
            <a:off x="7631113" y="2309813"/>
            <a:ext cx="2006600" cy="86677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 name="Стрелка углом 5"/>
          <p:cNvSpPr/>
          <p:nvPr/>
        </p:nvSpPr>
        <p:spPr>
          <a:xfrm rot="10800000">
            <a:off x="5276850" y="4381501"/>
            <a:ext cx="3676650" cy="10033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7" name="Стрелка влево 6"/>
          <p:cNvSpPr/>
          <p:nvPr/>
        </p:nvSpPr>
        <p:spPr>
          <a:xfrm>
            <a:off x="3095625" y="4794250"/>
            <a:ext cx="1876425" cy="7175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углом 7"/>
          <p:cNvSpPr/>
          <p:nvPr/>
        </p:nvSpPr>
        <p:spPr>
          <a:xfrm rot="16200000">
            <a:off x="1416544" y="3858121"/>
            <a:ext cx="2199352" cy="85401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0" name="Стрелка углом 9"/>
          <p:cNvSpPr/>
          <p:nvPr/>
        </p:nvSpPr>
        <p:spPr>
          <a:xfrm>
            <a:off x="2157413" y="1544303"/>
            <a:ext cx="1876425" cy="1219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 name="TextBox 10"/>
          <p:cNvSpPr txBox="1"/>
          <p:nvPr/>
        </p:nvSpPr>
        <p:spPr>
          <a:xfrm>
            <a:off x="4033838" y="1322906"/>
            <a:ext cx="4167188" cy="830997"/>
          </a:xfrm>
          <a:prstGeom prst="rect">
            <a:avLst/>
          </a:prstGeom>
          <a:noFill/>
        </p:spPr>
        <p:txBody>
          <a:bodyPr wrap="square" rtlCol="0">
            <a:spAutoFit/>
          </a:bodyPr>
          <a:lstStyle/>
          <a:p>
            <a:r>
              <a:rPr lang="ru-RU" sz="2400" b="1" dirty="0" smtClean="0">
                <a:solidFill>
                  <a:schemeClr val="accent6">
                    <a:lumMod val="75000"/>
                  </a:schemeClr>
                </a:solidFill>
              </a:rPr>
              <a:t>Цикл, запись данных 4 раза в секунду</a:t>
            </a:r>
            <a:endParaRPr lang="ru-RU" sz="2400" b="1" dirty="0">
              <a:solidFill>
                <a:schemeClr val="accent6">
                  <a:lumMod val="75000"/>
                </a:schemeClr>
              </a:solidFill>
            </a:endParaRPr>
          </a:p>
        </p:txBody>
      </p:sp>
    </p:spTree>
    <p:extLst>
      <p:ext uri="{BB962C8B-B14F-4D97-AF65-F5344CB8AC3E}">
        <p14:creationId xmlns:p14="http://schemas.microsoft.com/office/powerpoint/2010/main" xmlns="" val="2144998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75656" y="0"/>
            <a:ext cx="7668344" cy="836712"/>
          </a:xfrm>
        </p:spPr>
        <p:txBody>
          <a:bodyPr>
            <a:normAutofit fontScale="90000"/>
          </a:bodyPr>
          <a:lstStyle/>
          <a:p>
            <a:r>
              <a:rPr lang="ru-RU" sz="3600" dirty="0" smtClean="0">
                <a:solidFill>
                  <a:srgbClr val="C00000"/>
                </a:solidFill>
                <a:latin typeface="Times New Roman" panose="02020603050405020304" pitchFamily="18" charset="0"/>
                <a:cs typeface="Times New Roman" panose="02020603050405020304" pitchFamily="18" charset="0"/>
              </a:rPr>
              <a:t>Алгоритм работы </a:t>
            </a:r>
            <a:r>
              <a:rPr lang="en-US" sz="3600" dirty="0" smtClean="0">
                <a:solidFill>
                  <a:srgbClr val="C00000"/>
                </a:solidFill>
                <a:latin typeface="Times New Roman" panose="02020603050405020304" pitchFamily="18" charset="0"/>
                <a:cs typeface="Times New Roman" panose="02020603050405020304" pitchFamily="18" charset="0"/>
              </a:rPr>
              <a:t>GSM </a:t>
            </a:r>
            <a:r>
              <a:rPr lang="ru-RU" sz="3600" dirty="0" smtClean="0">
                <a:solidFill>
                  <a:srgbClr val="C00000"/>
                </a:solidFill>
                <a:latin typeface="Times New Roman" panose="02020603050405020304" pitchFamily="18" charset="0"/>
                <a:cs typeface="Times New Roman" panose="02020603050405020304" pitchFamily="18" charset="0"/>
              </a:rPr>
              <a:t>модуля </a:t>
            </a:r>
            <a:r>
              <a:rPr lang="en-US" sz="3600" dirty="0" smtClean="0">
                <a:solidFill>
                  <a:srgbClr val="C00000"/>
                </a:solidFill>
                <a:latin typeface="Times New Roman" panose="02020603050405020304" pitchFamily="18" charset="0"/>
                <a:cs typeface="Times New Roman" panose="02020603050405020304" pitchFamily="18" charset="0"/>
              </a:rPr>
              <a:t>SIM800l</a:t>
            </a:r>
            <a:endParaRPr lang="ru-RU" sz="3600" dirty="0">
              <a:solidFill>
                <a:srgbClr val="C0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xmlns="" val="290938044"/>
              </p:ext>
            </p:extLst>
          </p:nvPr>
        </p:nvGraphicFramePr>
        <p:xfrm>
          <a:off x="0" y="620688"/>
          <a:ext cx="8916590" cy="4884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382563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8496" y="174627"/>
            <a:ext cx="8641975" cy="633429"/>
          </a:xfrm>
        </p:spPr>
        <p:txBody>
          <a:bodyPr>
            <a:normAutofit fontScale="90000"/>
          </a:bodyPr>
          <a:lstStyle/>
          <a:p>
            <a:r>
              <a:rPr lang="ru-RU" sz="3600" dirty="0" smtClean="0">
                <a:solidFill>
                  <a:srgbClr val="C00000"/>
                </a:solidFill>
                <a:latin typeface="Times New Roman" panose="02020603050405020304" pitchFamily="18" charset="0"/>
                <a:cs typeface="Times New Roman" panose="02020603050405020304" pitchFamily="18" charset="0"/>
              </a:rPr>
              <a:t>Сравнение </a:t>
            </a:r>
            <a:r>
              <a:rPr lang="ru-RU" sz="3600" dirty="0" err="1" smtClean="0">
                <a:solidFill>
                  <a:srgbClr val="C00000"/>
                </a:solidFill>
                <a:latin typeface="Times New Roman" panose="02020603050405020304" pitchFamily="18" charset="0"/>
                <a:cs typeface="Times New Roman" panose="02020603050405020304" pitchFamily="18" charset="0"/>
              </a:rPr>
              <a:t>мк</a:t>
            </a:r>
            <a:r>
              <a:rPr lang="ru-RU" sz="3600" dirty="0" smtClean="0">
                <a:solidFill>
                  <a:srgbClr val="C00000"/>
                </a:solidFill>
                <a:latin typeface="Times New Roman" panose="02020603050405020304" pitchFamily="18" charset="0"/>
                <a:cs typeface="Times New Roman" panose="02020603050405020304" pitchFamily="18" charset="0"/>
              </a:rPr>
              <a:t> </a:t>
            </a:r>
            <a:r>
              <a:rPr lang="en-US" sz="3600" dirty="0" smtClean="0">
                <a:solidFill>
                  <a:srgbClr val="C00000"/>
                </a:solidFill>
                <a:latin typeface="Times New Roman" panose="02020603050405020304" pitchFamily="18" charset="0"/>
                <a:cs typeface="Times New Roman" panose="02020603050405020304" pitchFamily="18" charset="0"/>
              </a:rPr>
              <a:t>Arduino </a:t>
            </a:r>
            <a:r>
              <a:rPr lang="en-US" sz="3600" dirty="0" err="1" smtClean="0">
                <a:solidFill>
                  <a:srgbClr val="C00000"/>
                </a:solidFill>
                <a:latin typeface="Times New Roman" panose="02020603050405020304" pitchFamily="18" charset="0"/>
                <a:cs typeface="Times New Roman" panose="02020603050405020304" pitchFamily="18" charset="0"/>
              </a:rPr>
              <a:t>nano</a:t>
            </a:r>
            <a:r>
              <a:rPr lang="en-US" sz="3600" dirty="0" smtClean="0">
                <a:solidFill>
                  <a:srgbClr val="C00000"/>
                </a:solidFill>
                <a:latin typeface="Times New Roman" panose="02020603050405020304" pitchFamily="18" charset="0"/>
                <a:cs typeface="Times New Roman" panose="02020603050405020304" pitchFamily="18" charset="0"/>
              </a:rPr>
              <a:t> </a:t>
            </a:r>
            <a:r>
              <a:rPr lang="ru-RU" sz="3600" dirty="0" smtClean="0">
                <a:solidFill>
                  <a:srgbClr val="C00000"/>
                </a:solidFill>
                <a:latin typeface="Times New Roman" panose="02020603050405020304" pitchFamily="18" charset="0"/>
                <a:cs typeface="Times New Roman" panose="02020603050405020304" pitchFamily="18" charset="0"/>
              </a:rPr>
              <a:t>и </a:t>
            </a:r>
            <a:r>
              <a:rPr lang="en-US" sz="3600" dirty="0" smtClean="0">
                <a:solidFill>
                  <a:srgbClr val="C00000"/>
                </a:solidFill>
                <a:latin typeface="Times New Roman" panose="02020603050405020304" pitchFamily="18" charset="0"/>
                <a:cs typeface="Times New Roman" panose="02020603050405020304" pitchFamily="18" charset="0"/>
              </a:rPr>
              <a:t>stm32</a:t>
            </a:r>
            <a:endParaRPr lang="ru-RU" sz="3600" dirty="0">
              <a:solidFill>
                <a:srgbClr val="C00000"/>
              </a:solidFill>
              <a:latin typeface="Times New Roman" panose="02020603050405020304" pitchFamily="18" charset="0"/>
              <a:cs typeface="Times New Roman" panose="02020603050405020304" pitchFamily="18" charset="0"/>
            </a:endParaRPr>
          </a:p>
        </p:txBody>
      </p:sp>
      <p:pic>
        <p:nvPicPr>
          <p:cNvPr id="8" name="Рисунок 7"/>
          <p:cNvPicPr>
            <a:picLocks noChangeAspect="1"/>
          </p:cNvPicPr>
          <p:nvPr/>
        </p:nvPicPr>
        <p:blipFill rotWithShape="1">
          <a:blip r:embed="rId2" cstate="print"/>
          <a:srcRect l="4801" t="25477" r="3631" b="20800"/>
          <a:stretch/>
        </p:blipFill>
        <p:spPr>
          <a:xfrm>
            <a:off x="371166" y="1202902"/>
            <a:ext cx="2356337" cy="1843263"/>
          </a:xfrm>
          <a:prstGeom prst="rect">
            <a:avLst/>
          </a:prstGeom>
        </p:spPr>
      </p:pic>
      <p:sp>
        <p:nvSpPr>
          <p:cNvPr id="3" name="Текст 2"/>
          <p:cNvSpPr>
            <a:spLocks noGrp="1"/>
          </p:cNvSpPr>
          <p:nvPr>
            <p:ph type="body" idx="1"/>
          </p:nvPr>
        </p:nvSpPr>
        <p:spPr>
          <a:xfrm>
            <a:off x="2727502" y="1812481"/>
            <a:ext cx="3962402" cy="1282698"/>
          </a:xfrm>
        </p:spPr>
        <p:txBody>
          <a:bodyPr/>
          <a:lstStyle/>
          <a:p>
            <a:r>
              <a:rPr lang="en-US" dirty="0" smtClean="0"/>
              <a:t>stm32</a:t>
            </a:r>
            <a:endParaRPr lang="ru-RU" dirty="0"/>
          </a:p>
        </p:txBody>
      </p:sp>
      <p:sp>
        <p:nvSpPr>
          <p:cNvPr id="4" name="Объект 3"/>
          <p:cNvSpPr>
            <a:spLocks noGrp="1"/>
          </p:cNvSpPr>
          <p:nvPr>
            <p:ph sz="half" idx="2"/>
          </p:nvPr>
        </p:nvSpPr>
        <p:spPr>
          <a:xfrm>
            <a:off x="178496" y="3238202"/>
            <a:ext cx="4270593" cy="3342136"/>
          </a:xfrm>
        </p:spPr>
        <p:txBody>
          <a:bodyPr>
            <a:normAutofit/>
          </a:bodyPr>
          <a:lstStyle/>
          <a:p>
            <a:r>
              <a:rPr lang="ru-RU" sz="2200" dirty="0" smtClean="0">
                <a:latin typeface="Times New Roman" panose="02020603050405020304" pitchFamily="18" charset="0"/>
                <a:cs typeface="Times New Roman" panose="02020603050405020304" pitchFamily="18" charset="0"/>
              </a:rPr>
              <a:t>Частота-72Мгц</a:t>
            </a:r>
          </a:p>
          <a:p>
            <a:r>
              <a:rPr lang="en-US" sz="2200" dirty="0" smtClean="0">
                <a:latin typeface="Times New Roman" panose="02020603050405020304" pitchFamily="18" charset="0"/>
                <a:cs typeface="Times New Roman" panose="02020603050405020304" pitchFamily="18" charset="0"/>
              </a:rPr>
              <a:t>Flash/Ram </a:t>
            </a:r>
            <a:r>
              <a:rPr lang="ru-RU" sz="2200" dirty="0" smtClean="0">
                <a:latin typeface="Times New Roman" panose="02020603050405020304" pitchFamily="18" charset="0"/>
                <a:cs typeface="Times New Roman" panose="02020603050405020304" pitchFamily="18" charset="0"/>
              </a:rPr>
              <a:t>память- 64</a:t>
            </a:r>
            <a:r>
              <a:rPr lang="en-US" sz="2200" dirty="0" smtClean="0">
                <a:latin typeface="Times New Roman" panose="02020603050405020304" pitchFamily="18" charset="0"/>
                <a:cs typeface="Times New Roman" panose="02020603050405020304" pitchFamily="18" charset="0"/>
              </a:rPr>
              <a:t>/</a:t>
            </a:r>
            <a:r>
              <a:rPr lang="ru-RU" sz="2200" dirty="0" smtClean="0">
                <a:latin typeface="Times New Roman" panose="02020603050405020304" pitchFamily="18" charset="0"/>
                <a:cs typeface="Times New Roman" panose="02020603050405020304" pitchFamily="18" charset="0"/>
              </a:rPr>
              <a:t>20 Кбайт</a:t>
            </a:r>
          </a:p>
          <a:p>
            <a:r>
              <a:rPr lang="ru-RU" sz="2200" dirty="0" err="1" smtClean="0">
                <a:latin typeface="Times New Roman" panose="02020603050405020304" pitchFamily="18" charset="0"/>
                <a:cs typeface="Times New Roman" panose="02020603050405020304" pitchFamily="18" charset="0"/>
              </a:rPr>
              <a:t>Битность</a:t>
            </a:r>
            <a:r>
              <a:rPr lang="ru-RU" sz="2200" dirty="0" smtClean="0">
                <a:latin typeface="Times New Roman" panose="02020603050405020304" pitchFamily="18" charset="0"/>
                <a:cs typeface="Times New Roman" panose="02020603050405020304" pitchFamily="18" charset="0"/>
              </a:rPr>
              <a:t> АЦП-12</a:t>
            </a:r>
          </a:p>
          <a:p>
            <a:r>
              <a:rPr lang="ru-RU" sz="2200" dirty="0" smtClean="0">
                <a:latin typeface="Times New Roman" panose="02020603050405020304" pitchFamily="18" charset="0"/>
                <a:cs typeface="Times New Roman" panose="02020603050405020304" pitchFamily="18" charset="0"/>
              </a:rPr>
              <a:t>Напряжение </a:t>
            </a:r>
            <a:r>
              <a:rPr lang="ru-RU" sz="2200" dirty="0">
                <a:latin typeface="Times New Roman" panose="02020603050405020304" pitchFamily="18" charset="0"/>
                <a:cs typeface="Times New Roman" panose="02020603050405020304" pitchFamily="18" charset="0"/>
              </a:rPr>
              <a:t>питания — от 2 до </a:t>
            </a:r>
            <a:r>
              <a:rPr lang="ru-RU" sz="2200" dirty="0" smtClean="0">
                <a:latin typeface="Times New Roman" panose="02020603050405020304" pitchFamily="18" charset="0"/>
                <a:cs typeface="Times New Roman" panose="02020603050405020304" pitchFamily="18" charset="0"/>
              </a:rPr>
              <a:t>3.6В</a:t>
            </a:r>
          </a:p>
          <a:p>
            <a:r>
              <a:rPr lang="ru-RU" sz="2200" dirty="0" smtClean="0">
                <a:latin typeface="Times New Roman" panose="02020603050405020304" pitchFamily="18" charset="0"/>
                <a:cs typeface="Times New Roman" panose="02020603050405020304" pitchFamily="18" charset="0"/>
              </a:rPr>
              <a:t>Цена</a:t>
            </a:r>
            <a:r>
              <a:rPr lang="en-US" sz="2200" dirty="0" smtClean="0">
                <a:latin typeface="Times New Roman" panose="02020603050405020304" pitchFamily="18" charset="0"/>
                <a:cs typeface="Times New Roman" panose="02020603050405020304" pitchFamily="18" charset="0"/>
              </a:rPr>
              <a:t>~220 </a:t>
            </a:r>
            <a:r>
              <a:rPr lang="ru-RU" sz="2200" dirty="0" smtClean="0">
                <a:latin typeface="Times New Roman" panose="02020603050405020304" pitchFamily="18" charset="0"/>
                <a:cs typeface="Times New Roman" panose="02020603050405020304" pitchFamily="18" charset="0"/>
              </a:rPr>
              <a:t>руб.(вместе с программатором</a:t>
            </a:r>
            <a:r>
              <a:rPr lang="ru-RU" sz="2200" dirty="0">
                <a:latin typeface="Times New Roman" panose="02020603050405020304" pitchFamily="18" charset="0"/>
                <a:cs typeface="Times New Roman" panose="02020603050405020304" pitchFamily="18" charset="0"/>
              </a:rPr>
              <a:t>)</a:t>
            </a:r>
          </a:p>
        </p:txBody>
      </p:sp>
      <p:sp>
        <p:nvSpPr>
          <p:cNvPr id="5" name="Текст 4"/>
          <p:cNvSpPr>
            <a:spLocks noGrp="1"/>
          </p:cNvSpPr>
          <p:nvPr>
            <p:ph type="body" sz="quarter" idx="3"/>
          </p:nvPr>
        </p:nvSpPr>
        <p:spPr>
          <a:xfrm>
            <a:off x="3850120" y="1417636"/>
            <a:ext cx="3484952" cy="823912"/>
          </a:xfrm>
        </p:spPr>
        <p:txBody>
          <a:bodyPr/>
          <a:lstStyle/>
          <a:p>
            <a:r>
              <a:rPr lang="ru-RU" dirty="0" smtClean="0"/>
              <a:t>     </a:t>
            </a:r>
            <a:r>
              <a:rPr lang="en-US" dirty="0" smtClean="0"/>
              <a:t>Arduino </a:t>
            </a:r>
            <a:r>
              <a:rPr lang="en-US" dirty="0" err="1" smtClean="0"/>
              <a:t>Nano</a:t>
            </a:r>
            <a:endParaRPr lang="ru-RU" dirty="0"/>
          </a:p>
        </p:txBody>
      </p:sp>
      <p:sp>
        <p:nvSpPr>
          <p:cNvPr id="6" name="Объект 5"/>
          <p:cNvSpPr>
            <a:spLocks noGrp="1"/>
          </p:cNvSpPr>
          <p:nvPr>
            <p:ph sz="quarter" idx="4"/>
          </p:nvPr>
        </p:nvSpPr>
        <p:spPr>
          <a:xfrm>
            <a:off x="4800606" y="3490025"/>
            <a:ext cx="3936298" cy="3090313"/>
          </a:xfrm>
        </p:spPr>
        <p:txBody>
          <a:bodyPr>
            <a:normAutofit fontScale="92500"/>
          </a:bodyPr>
          <a:lstStyle/>
          <a:p>
            <a:r>
              <a:rPr lang="ru-RU" dirty="0" smtClean="0">
                <a:latin typeface="Times New Roman" panose="02020603050405020304" pitchFamily="18" charset="0"/>
                <a:cs typeface="Times New Roman" panose="02020603050405020304" pitchFamily="18" charset="0"/>
              </a:rPr>
              <a:t>Частота-16Мгц</a:t>
            </a:r>
          </a:p>
          <a:p>
            <a:r>
              <a:rPr lang="en-US" dirty="0">
                <a:latin typeface="Times New Roman" panose="02020603050405020304" pitchFamily="18" charset="0"/>
                <a:cs typeface="Times New Roman" panose="02020603050405020304" pitchFamily="18" charset="0"/>
              </a:rPr>
              <a:t>Flash/Ram </a:t>
            </a:r>
            <a:r>
              <a:rPr lang="ru-RU" dirty="0">
                <a:latin typeface="Times New Roman" panose="02020603050405020304" pitchFamily="18" charset="0"/>
                <a:cs typeface="Times New Roman" panose="02020603050405020304" pitchFamily="18" charset="0"/>
              </a:rPr>
              <a:t>память- </a:t>
            </a:r>
            <a:r>
              <a:rPr lang="ru-RU" dirty="0" smtClean="0">
                <a:latin typeface="Times New Roman" panose="02020603050405020304" pitchFamily="18" charset="0"/>
                <a:cs typeface="Times New Roman" panose="02020603050405020304" pitchFamily="18" charset="0"/>
              </a:rPr>
              <a:t>32</a:t>
            </a:r>
            <a:r>
              <a:rPr lang="en-US" dirty="0" smtClean="0">
                <a:latin typeface="Times New Roman" panose="02020603050405020304" pitchFamily="18" charset="0"/>
                <a:cs typeface="Times New Roman" panose="02020603050405020304" pitchFamily="18" charset="0"/>
              </a:rPr>
              <a:t>/</a:t>
            </a:r>
            <a:r>
              <a:rPr lang="ru-RU" dirty="0" smtClean="0">
                <a:latin typeface="Times New Roman" panose="02020603050405020304" pitchFamily="18" charset="0"/>
                <a:cs typeface="Times New Roman" panose="02020603050405020304" pitchFamily="18" charset="0"/>
              </a:rPr>
              <a:t>2 Кбайт</a:t>
            </a:r>
          </a:p>
          <a:p>
            <a:r>
              <a:rPr lang="ru-RU" dirty="0" err="1">
                <a:latin typeface="Times New Roman" panose="02020603050405020304" pitchFamily="18" charset="0"/>
                <a:cs typeface="Times New Roman" panose="02020603050405020304" pitchFamily="18" charset="0"/>
              </a:rPr>
              <a:t>Битность</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АЦП-10</a:t>
            </a:r>
          </a:p>
          <a:p>
            <a:r>
              <a:rPr lang="ru-RU" dirty="0">
                <a:latin typeface="Times New Roman" panose="02020603050405020304" pitchFamily="18" charset="0"/>
                <a:cs typeface="Times New Roman" panose="02020603050405020304" pitchFamily="18" charset="0"/>
              </a:rPr>
              <a:t>Напряжение питания — от </a:t>
            </a:r>
            <a:r>
              <a:rPr lang="ru-RU" dirty="0" smtClean="0">
                <a:latin typeface="Times New Roman" panose="02020603050405020304" pitchFamily="18" charset="0"/>
                <a:cs typeface="Times New Roman" panose="02020603050405020304" pitchFamily="18" charset="0"/>
              </a:rPr>
              <a:t>2.7 </a:t>
            </a:r>
            <a:r>
              <a:rPr lang="ru-RU" dirty="0">
                <a:latin typeface="Times New Roman" panose="02020603050405020304" pitchFamily="18" charset="0"/>
                <a:cs typeface="Times New Roman" panose="02020603050405020304" pitchFamily="18" charset="0"/>
              </a:rPr>
              <a:t>до </a:t>
            </a:r>
            <a:r>
              <a:rPr lang="ru-RU" dirty="0" smtClean="0">
                <a:latin typeface="Times New Roman" panose="02020603050405020304" pitchFamily="18" charset="0"/>
                <a:cs typeface="Times New Roman" panose="02020603050405020304" pitchFamily="18" charset="0"/>
              </a:rPr>
              <a:t>5В</a:t>
            </a:r>
          </a:p>
          <a:p>
            <a:r>
              <a:rPr lang="ru-RU" dirty="0" smtClean="0">
                <a:latin typeface="Times New Roman" panose="02020603050405020304" pitchFamily="18" charset="0"/>
                <a:cs typeface="Times New Roman" panose="02020603050405020304" pitchFamily="18" charset="0"/>
              </a:rPr>
              <a:t>Цена</a:t>
            </a:r>
            <a:r>
              <a:rPr lang="en-US" dirty="0" smtClean="0">
                <a:latin typeface="Times New Roman" panose="02020603050405020304" pitchFamily="18" charset="0"/>
                <a:cs typeface="Times New Roman" panose="02020603050405020304" pitchFamily="18" charset="0"/>
              </a:rPr>
              <a:t>~</a:t>
            </a:r>
            <a:r>
              <a:rPr lang="ru-RU" dirty="0" smtClean="0">
                <a:latin typeface="Times New Roman" panose="02020603050405020304" pitchFamily="18" charset="0"/>
                <a:cs typeface="Times New Roman" panose="02020603050405020304" pitchFamily="18" charset="0"/>
              </a:rPr>
              <a:t>130 руб.(программатор встроен)</a:t>
            </a:r>
          </a:p>
          <a:p>
            <a:endParaRPr lang="ru-RU" dirty="0"/>
          </a:p>
          <a:p>
            <a:endParaRPr lang="ru-RU" dirty="0"/>
          </a:p>
          <a:p>
            <a:endParaRPr lang="ru-RU" dirty="0"/>
          </a:p>
        </p:txBody>
      </p:sp>
      <p:pic>
        <p:nvPicPr>
          <p:cNvPr id="9" name="Рисунок 8"/>
          <p:cNvPicPr>
            <a:picLocks noChangeAspect="1"/>
          </p:cNvPicPr>
          <p:nvPr/>
        </p:nvPicPr>
        <p:blipFill>
          <a:blip r:embed="rId3" cstate="print"/>
          <a:stretch>
            <a:fillRect/>
          </a:stretch>
        </p:blipFill>
        <p:spPr>
          <a:xfrm>
            <a:off x="6095357" y="1385345"/>
            <a:ext cx="2479431" cy="1852856"/>
          </a:xfrm>
          <a:prstGeom prst="rect">
            <a:avLst/>
          </a:prstGeom>
        </p:spPr>
      </p:pic>
    </p:spTree>
    <p:extLst>
      <p:ext uri="{BB962C8B-B14F-4D97-AF65-F5344CB8AC3E}">
        <p14:creationId xmlns:p14="http://schemas.microsoft.com/office/powerpoint/2010/main" xmlns="" val="19386022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39348" y="5405265"/>
            <a:ext cx="2892028" cy="1170377"/>
          </a:xfrm>
        </p:spPr>
        <p:txBody>
          <a:bodyPr/>
          <a:lstStyle/>
          <a:p>
            <a:r>
              <a:rPr lang="ru-RU" dirty="0" smtClean="0">
                <a:solidFill>
                  <a:srgbClr val="C00000"/>
                </a:solidFill>
                <a:latin typeface="Times New Roman" panose="02020603050405020304" pitchFamily="18" charset="0"/>
                <a:cs typeface="Times New Roman" panose="02020603050405020304" pitchFamily="18" charset="0"/>
              </a:rPr>
              <a:t>РН для проверки устройства</a:t>
            </a:r>
            <a:endParaRPr lang="ru-RU" dirty="0">
              <a:solidFill>
                <a:srgbClr val="C00000"/>
              </a:solidFill>
              <a:latin typeface="Times New Roman" panose="02020603050405020304" pitchFamily="18" charset="0"/>
              <a:cs typeface="Times New Roman" panose="02020603050405020304" pitchFamily="18" charset="0"/>
            </a:endParaRPr>
          </a:p>
        </p:txBody>
      </p:sp>
      <p:pic>
        <p:nvPicPr>
          <p:cNvPr id="5" name="Объект 4"/>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7342881" y="551654"/>
            <a:ext cx="914997" cy="5199062"/>
          </a:xfrm>
        </p:spPr>
      </p:pic>
      <p:sp>
        <p:nvSpPr>
          <p:cNvPr id="4" name="Текст 3"/>
          <p:cNvSpPr>
            <a:spLocks noGrp="1"/>
          </p:cNvSpPr>
          <p:nvPr>
            <p:ph type="body" sz="half" idx="2"/>
          </p:nvPr>
        </p:nvSpPr>
        <p:spPr>
          <a:xfrm>
            <a:off x="255317" y="3296496"/>
            <a:ext cx="3714750" cy="1720905"/>
          </a:xfrm>
        </p:spPr>
        <p:txBody>
          <a:bodyPr>
            <a:noAutofit/>
          </a:bodyPr>
          <a:lstStyle/>
          <a:p>
            <a:r>
              <a:rPr lang="ru-RU" sz="2400" dirty="0" smtClean="0">
                <a:solidFill>
                  <a:srgbClr val="C00000"/>
                </a:solidFill>
                <a:latin typeface="Times New Roman" panose="02020603050405020304" pitchFamily="18" charset="0"/>
                <a:cs typeface="Times New Roman" panose="02020603050405020304" pitchFamily="18" charset="0"/>
              </a:rPr>
              <a:t>Головной обтекатель, для загрузки устройства</a:t>
            </a:r>
            <a:endParaRPr lang="ru-RU" sz="2400" dirty="0">
              <a:solidFill>
                <a:srgbClr val="C00000"/>
              </a:solidFill>
              <a:latin typeface="Times New Roman" panose="02020603050405020304" pitchFamily="18" charset="0"/>
              <a:cs typeface="Times New Roman" panose="02020603050405020304" pitchFamily="18" charset="0"/>
            </a:endParaRPr>
          </a:p>
        </p:txBody>
      </p:sp>
      <p:sp>
        <p:nvSpPr>
          <p:cNvPr id="7" name="Стрелка вправо 6"/>
          <p:cNvSpPr/>
          <p:nvPr/>
        </p:nvSpPr>
        <p:spPr>
          <a:xfrm rot="19057198">
            <a:off x="6320032" y="4313429"/>
            <a:ext cx="914400" cy="901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трелка вправо 8"/>
          <p:cNvSpPr/>
          <p:nvPr/>
        </p:nvSpPr>
        <p:spPr>
          <a:xfrm rot="19067663">
            <a:off x="2577644" y="1993291"/>
            <a:ext cx="1308100" cy="577754"/>
          </a:xfrm>
          <a:prstGeom prst="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rotWithShape="1">
          <a:blip r:embed="rId4">
            <a:extLst>
              <a:ext uri="{28A0092B-C50C-407E-A947-70E740481C1C}">
                <a14:useLocalDpi xmlns:a14="http://schemas.microsoft.com/office/drawing/2010/main" xmlns="" val="0"/>
              </a:ext>
            </a:extLst>
          </a:blip>
          <a:srcRect l="29144" r="24152" b="21826"/>
          <a:stretch/>
        </p:blipFill>
        <p:spPr>
          <a:xfrm>
            <a:off x="3835331" y="173550"/>
            <a:ext cx="1821143" cy="3299256"/>
          </a:xfrm>
          <a:prstGeom prst="rect">
            <a:avLst/>
          </a:prstGeom>
        </p:spPr>
      </p:pic>
    </p:spTree>
    <p:extLst>
      <p:ext uri="{BB962C8B-B14F-4D97-AF65-F5344CB8AC3E}">
        <p14:creationId xmlns:p14="http://schemas.microsoft.com/office/powerpoint/2010/main" xmlns="" val="37626081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endParaRPr lang="ru-RU"/>
          </a:p>
        </p:txBody>
      </p:sp>
      <p:pic>
        <p:nvPicPr>
          <p:cNvPr id="1026" name="Picture 2" descr="C:\Users\учитель\Pictures\1120190627_114407.jpg"/>
          <p:cNvPicPr>
            <a:picLocks noChangeAspect="1" noChangeArrowheads="1"/>
          </p:cNvPicPr>
          <p:nvPr/>
        </p:nvPicPr>
        <p:blipFill>
          <a:blip r:embed="rId2"/>
          <a:srcRect/>
          <a:stretch>
            <a:fillRect/>
          </a:stretch>
        </p:blipFill>
        <p:spPr bwMode="auto">
          <a:xfrm>
            <a:off x="2571736" y="0"/>
            <a:ext cx="4106903" cy="664371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ctrTitle"/>
          </p:nvPr>
        </p:nvSpPr>
        <p:spPr/>
        <p:txBody>
          <a:bodyPr>
            <a:noAutofit/>
          </a:bodyPr>
          <a:lstStyle/>
          <a:p>
            <a:r>
              <a:rPr lang="ru-RU" sz="2400" dirty="0" smtClean="0"/>
              <a:t>Назначение пусковой установки — обеспечить вертикальное движение ракеты, пока не будет достигнута скорость стабильного полёта. </a:t>
            </a:r>
            <a:br>
              <a:rPr lang="ru-RU" sz="2400" dirty="0" smtClean="0"/>
            </a:br>
            <a:r>
              <a:rPr lang="ru-RU" sz="2400" dirty="0" smtClean="0"/>
              <a:t>С помощью направляющих колец ракета крепится на направляющий стержень перед стартом. </a:t>
            </a:r>
            <a:br>
              <a:rPr lang="ru-RU" sz="2400" dirty="0" smtClean="0"/>
            </a:br>
            <a:r>
              <a:rPr lang="ru-RU" sz="2400" dirty="0" smtClean="0"/>
              <a:t>Основные компоненты пусковой установки: стартовая плита, направляющий штырь, пульт управления, провода для подачи электропитания. </a:t>
            </a:r>
            <a:br>
              <a:rPr lang="ru-RU" sz="2400" dirty="0" smtClean="0"/>
            </a:br>
            <a:endParaRPr lang="ru-RU" sz="2400" dirty="0"/>
          </a:p>
        </p:txBody>
      </p:sp>
      <p:sp>
        <p:nvSpPr>
          <p:cNvPr id="4" name="Подзаголовок 3"/>
          <p:cNvSpPr>
            <a:spLocks noGrp="1"/>
          </p:cNvSpPr>
          <p:nvPr>
            <p:ph type="subTitle" idx="1"/>
          </p:nvPr>
        </p:nvSpPr>
        <p:spPr>
          <a:xfrm>
            <a:off x="571472" y="500042"/>
            <a:ext cx="8143932" cy="5138758"/>
          </a:xfrm>
        </p:spPr>
        <p:txBody>
          <a:bodyPr/>
          <a:lstStyle/>
          <a:p>
            <a:endParaRPr lang="ru-RU"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26250" t="12500" r="35312" b="5000"/>
          <a:stretch>
            <a:fillRect/>
          </a:stretch>
        </p:blipFill>
        <p:spPr bwMode="auto">
          <a:xfrm>
            <a:off x="285720" y="428604"/>
            <a:ext cx="4082790" cy="4929222"/>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26250" t="29167" r="36249" b="43333"/>
          <a:stretch>
            <a:fillRect/>
          </a:stretch>
        </p:blipFill>
        <p:spPr bwMode="auto">
          <a:xfrm>
            <a:off x="3929058" y="785794"/>
            <a:ext cx="4786378" cy="1974381"/>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pizodsspace.airbase.ru/bibl/unyi-model-kon/1963/5/46.jpg"/>
          <p:cNvPicPr>
            <a:picLocks noChangeAspect="1" noChangeArrowheads="1"/>
          </p:cNvPicPr>
          <p:nvPr/>
        </p:nvPicPr>
        <p:blipFill>
          <a:blip r:embed="rId2"/>
          <a:srcRect/>
          <a:stretch>
            <a:fillRect/>
          </a:stretch>
        </p:blipFill>
        <p:spPr bwMode="auto">
          <a:xfrm>
            <a:off x="2786050" y="500042"/>
            <a:ext cx="3648075" cy="5895976"/>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2050" name="Picture 2" descr="C:\Users\учитель\Pictures\1120190627_114624.jpg"/>
          <p:cNvPicPr>
            <a:picLocks noChangeAspect="1" noChangeArrowheads="1"/>
          </p:cNvPicPr>
          <p:nvPr/>
        </p:nvPicPr>
        <p:blipFill>
          <a:blip r:embed="rId2"/>
          <a:srcRect/>
          <a:stretch>
            <a:fillRect/>
          </a:stretch>
        </p:blipFill>
        <p:spPr bwMode="auto">
          <a:xfrm>
            <a:off x="285720" y="1643050"/>
            <a:ext cx="4000528" cy="4427668"/>
          </a:xfrm>
          <a:prstGeom prst="rect">
            <a:avLst/>
          </a:prstGeom>
          <a:noFill/>
        </p:spPr>
      </p:pic>
      <p:pic>
        <p:nvPicPr>
          <p:cNvPr id="2051" name="Picture 3" descr="C:\Users\учитель\Pictures\1120190627_114643(0).jpg"/>
          <p:cNvPicPr>
            <a:picLocks noChangeAspect="1" noChangeArrowheads="1"/>
          </p:cNvPicPr>
          <p:nvPr/>
        </p:nvPicPr>
        <p:blipFill>
          <a:blip r:embed="rId3"/>
          <a:srcRect/>
          <a:stretch>
            <a:fillRect/>
          </a:stretch>
        </p:blipFill>
        <p:spPr bwMode="auto">
          <a:xfrm>
            <a:off x="4429124" y="2428868"/>
            <a:ext cx="4575065" cy="356235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4644"/>
            <a:ext cx="8229600" cy="632068"/>
          </a:xfrm>
        </p:spPr>
        <p:txBody>
          <a:bodyPr>
            <a:normAutofit/>
          </a:bodyPr>
          <a:lstStyle/>
          <a:p>
            <a:r>
              <a:rPr lang="ru-RU" sz="2800" dirty="0" smtClean="0">
                <a:solidFill>
                  <a:srgbClr val="C00000"/>
                </a:solidFill>
                <a:latin typeface="Times New Roman" panose="02020603050405020304" pitchFamily="18" charset="0"/>
                <a:cs typeface="Times New Roman" panose="02020603050405020304" pitchFamily="18" charset="0"/>
              </a:rPr>
              <a:t>Улучшение конструкции РН в новом сезоне:</a:t>
            </a:r>
            <a:endParaRPr lang="ru-RU" sz="2800" dirty="0">
              <a:solidFill>
                <a:srgbClr val="C00000"/>
              </a:solidFill>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457200" y="1319811"/>
            <a:ext cx="8237717" cy="1152128"/>
          </a:xfrm>
          <a:prstGeom prst="rect">
            <a:avLst/>
          </a:prstGeom>
          <a:ln w="12700">
            <a:solidFill>
              <a:srgbClr val="C00000"/>
            </a:solidFill>
          </a:ln>
        </p:spPr>
      </p:pic>
      <p:pic>
        <p:nvPicPr>
          <p:cNvPr id="7" name="Picture 2" descr="C:\Users\учитель\Documents\Королевские 2019\21-01-2019_19-12-34\h2.png"/>
          <p:cNvPicPr>
            <a:picLocks noChangeAspect="1" noChangeArrowheads="1"/>
          </p:cNvPicPr>
          <p:nvPr/>
        </p:nvPicPr>
        <p:blipFill>
          <a:blip r:embed="rId4"/>
          <a:srcRect t="24171" b="22115"/>
          <a:stretch>
            <a:fillRect/>
          </a:stretch>
        </p:blipFill>
        <p:spPr bwMode="auto">
          <a:xfrm>
            <a:off x="569576" y="5252020"/>
            <a:ext cx="8125341" cy="1512168"/>
          </a:xfrm>
          <a:prstGeom prst="rect">
            <a:avLst/>
          </a:prstGeom>
          <a:noFill/>
          <a:ln w="12700">
            <a:solidFill>
              <a:srgbClr val="C00000"/>
            </a:solidFill>
          </a:ln>
        </p:spPr>
      </p:pic>
      <p:sp>
        <p:nvSpPr>
          <p:cNvPr id="14" name="Двойная стрелка вверх/вниз 13"/>
          <p:cNvSpPr/>
          <p:nvPr/>
        </p:nvSpPr>
        <p:spPr>
          <a:xfrm>
            <a:off x="1187624" y="2420888"/>
            <a:ext cx="936104" cy="31683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a:t>
            </a:r>
          </a:p>
          <a:p>
            <a:pPr algn="ctr"/>
            <a:r>
              <a:rPr lang="ru-RU" dirty="0" smtClean="0"/>
              <a:t>Б</a:t>
            </a:r>
          </a:p>
          <a:p>
            <a:pPr algn="ctr"/>
            <a:r>
              <a:rPr lang="ru-RU" dirty="0" smtClean="0"/>
              <a:t>Т</a:t>
            </a:r>
          </a:p>
          <a:p>
            <a:pPr algn="ctr"/>
            <a:r>
              <a:rPr lang="ru-RU" dirty="0" smtClean="0"/>
              <a:t>Е</a:t>
            </a:r>
          </a:p>
          <a:p>
            <a:pPr algn="ctr"/>
            <a:r>
              <a:rPr lang="ru-RU" dirty="0" smtClean="0"/>
              <a:t>К</a:t>
            </a:r>
          </a:p>
          <a:p>
            <a:pPr algn="ctr"/>
            <a:r>
              <a:rPr lang="ru-RU" dirty="0" smtClean="0"/>
              <a:t>А</a:t>
            </a:r>
          </a:p>
          <a:p>
            <a:pPr algn="ctr"/>
            <a:r>
              <a:rPr lang="ru-RU" dirty="0" smtClean="0"/>
              <a:t>Т</a:t>
            </a:r>
          </a:p>
          <a:p>
            <a:pPr algn="ctr"/>
            <a:r>
              <a:rPr lang="ru-RU" dirty="0" smtClean="0"/>
              <a:t>Е</a:t>
            </a:r>
          </a:p>
          <a:p>
            <a:pPr algn="ctr"/>
            <a:r>
              <a:rPr lang="ru-RU" dirty="0" smtClean="0"/>
              <a:t>Л</a:t>
            </a:r>
          </a:p>
          <a:p>
            <a:pPr algn="ctr"/>
            <a:r>
              <a:rPr lang="ru-RU" dirty="0"/>
              <a:t>ь</a:t>
            </a:r>
          </a:p>
        </p:txBody>
      </p:sp>
      <p:sp>
        <p:nvSpPr>
          <p:cNvPr id="15" name="Двойная стрелка вверх/вниз 14"/>
          <p:cNvSpPr/>
          <p:nvPr/>
        </p:nvSpPr>
        <p:spPr>
          <a:xfrm>
            <a:off x="7380312" y="2268686"/>
            <a:ext cx="792088" cy="316376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С</a:t>
            </a:r>
          </a:p>
          <a:p>
            <a:pPr algn="ctr"/>
            <a:r>
              <a:rPr lang="ru-RU" dirty="0" smtClean="0"/>
              <a:t>Т</a:t>
            </a:r>
          </a:p>
          <a:p>
            <a:pPr algn="ctr"/>
            <a:r>
              <a:rPr lang="ru-RU" dirty="0" smtClean="0"/>
              <a:t>А</a:t>
            </a:r>
          </a:p>
          <a:p>
            <a:pPr algn="ctr"/>
            <a:r>
              <a:rPr lang="ru-RU" dirty="0" smtClean="0"/>
              <a:t>Б</a:t>
            </a:r>
          </a:p>
          <a:p>
            <a:pPr algn="ctr"/>
            <a:r>
              <a:rPr lang="ru-RU" dirty="0" smtClean="0"/>
              <a:t>И</a:t>
            </a:r>
          </a:p>
          <a:p>
            <a:pPr algn="ctr"/>
            <a:r>
              <a:rPr lang="ru-RU" dirty="0" smtClean="0"/>
              <a:t>Л</a:t>
            </a:r>
          </a:p>
          <a:p>
            <a:pPr algn="ctr"/>
            <a:r>
              <a:rPr lang="ru-RU" dirty="0" smtClean="0"/>
              <a:t>И</a:t>
            </a:r>
          </a:p>
          <a:p>
            <a:pPr algn="ctr"/>
            <a:r>
              <a:rPr lang="ru-RU" dirty="0" smtClean="0"/>
              <a:t>З</a:t>
            </a:r>
          </a:p>
          <a:p>
            <a:pPr algn="ctr"/>
            <a:r>
              <a:rPr lang="ru-RU" dirty="0" smtClean="0"/>
              <a:t>А</a:t>
            </a:r>
          </a:p>
          <a:p>
            <a:pPr algn="ctr"/>
            <a:r>
              <a:rPr lang="ru-RU" dirty="0" smtClean="0"/>
              <a:t>Т</a:t>
            </a:r>
          </a:p>
          <a:p>
            <a:pPr algn="ctr"/>
            <a:r>
              <a:rPr lang="ru-RU" dirty="0" smtClean="0"/>
              <a:t>О</a:t>
            </a:r>
          </a:p>
          <a:p>
            <a:pPr algn="ctr"/>
            <a:r>
              <a:rPr lang="ru-RU" dirty="0"/>
              <a:t>р</a:t>
            </a:r>
            <a:endParaRPr lang="ru-RU" dirty="0" smtClean="0"/>
          </a:p>
          <a:p>
            <a:pPr algn="ctr"/>
            <a:endParaRPr lang="ru-RU" dirty="0"/>
          </a:p>
        </p:txBody>
      </p:sp>
      <p:sp>
        <p:nvSpPr>
          <p:cNvPr id="17" name="Двойная стрелка вверх/вниз 16"/>
          <p:cNvSpPr/>
          <p:nvPr/>
        </p:nvSpPr>
        <p:spPr>
          <a:xfrm>
            <a:off x="4644008" y="2471939"/>
            <a:ext cx="792088" cy="272333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Ф</a:t>
            </a:r>
          </a:p>
          <a:p>
            <a:pPr algn="ctr"/>
            <a:r>
              <a:rPr lang="ru-RU" dirty="0" smtClean="0"/>
              <a:t>О</a:t>
            </a:r>
          </a:p>
          <a:p>
            <a:pPr algn="ctr"/>
            <a:r>
              <a:rPr lang="ru-RU" dirty="0" smtClean="0"/>
              <a:t>Р</a:t>
            </a:r>
          </a:p>
          <a:p>
            <a:pPr algn="ctr"/>
            <a:r>
              <a:rPr lang="ru-RU" dirty="0" smtClean="0"/>
              <a:t>М</a:t>
            </a:r>
          </a:p>
          <a:p>
            <a:pPr algn="ctr"/>
            <a:r>
              <a:rPr lang="ru-RU" dirty="0" smtClean="0"/>
              <a:t>А</a:t>
            </a:r>
          </a:p>
          <a:p>
            <a:pPr algn="ctr"/>
            <a:endParaRPr lang="ru-RU" dirty="0" smtClean="0"/>
          </a:p>
        </p:txBody>
      </p:sp>
      <p:sp>
        <p:nvSpPr>
          <p:cNvPr id="18" name="Двойная стрелка вверх/вниз 17"/>
          <p:cNvSpPr/>
          <p:nvPr/>
        </p:nvSpPr>
        <p:spPr>
          <a:xfrm>
            <a:off x="6278186" y="2291526"/>
            <a:ext cx="770082" cy="35872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smtClean="0"/>
              <a:t>Дв</a:t>
            </a:r>
            <a:endParaRPr lang="ru-RU" dirty="0" smtClean="0"/>
          </a:p>
          <a:p>
            <a:pPr algn="ctr"/>
            <a:endParaRPr lang="ru-RU" dirty="0"/>
          </a:p>
          <a:p>
            <a:pPr algn="ctr"/>
            <a:r>
              <a:rPr lang="ru-RU" dirty="0" smtClean="0"/>
              <a:t>О</a:t>
            </a:r>
          </a:p>
          <a:p>
            <a:pPr algn="ctr"/>
            <a:r>
              <a:rPr lang="ru-RU" dirty="0" smtClean="0"/>
              <a:t>Т</a:t>
            </a:r>
          </a:p>
          <a:p>
            <a:pPr algn="ctr"/>
            <a:r>
              <a:rPr lang="ru-RU" dirty="0" smtClean="0"/>
              <a:t>С</a:t>
            </a:r>
          </a:p>
          <a:p>
            <a:pPr algn="ctr"/>
            <a:r>
              <a:rPr lang="ru-RU" dirty="0" smtClean="0"/>
              <a:t>Е</a:t>
            </a:r>
          </a:p>
          <a:p>
            <a:pPr algn="ctr"/>
            <a:r>
              <a:rPr lang="ru-RU" dirty="0"/>
              <a:t>к</a:t>
            </a:r>
          </a:p>
        </p:txBody>
      </p:sp>
    </p:spTree>
    <p:extLst>
      <p:ext uri="{BB962C8B-B14F-4D97-AF65-F5344CB8AC3E}">
        <p14:creationId xmlns:p14="http://schemas.microsoft.com/office/powerpoint/2010/main" xmlns="" val="33151464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3074" name="Picture 2" descr="C:\Users\учитель\Pictures\1120190627_115035.jpg"/>
          <p:cNvPicPr>
            <a:picLocks noChangeAspect="1" noChangeArrowheads="1"/>
          </p:cNvPicPr>
          <p:nvPr/>
        </p:nvPicPr>
        <p:blipFill>
          <a:blip r:embed="rId2"/>
          <a:srcRect/>
          <a:stretch>
            <a:fillRect/>
          </a:stretch>
        </p:blipFill>
        <p:spPr bwMode="auto">
          <a:xfrm>
            <a:off x="1785918" y="0"/>
            <a:ext cx="4961344" cy="661512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pic>
        <p:nvPicPr>
          <p:cNvPr id="3075" name="Picture 3"/>
          <p:cNvPicPr>
            <a:picLocks noChangeAspect="1" noChangeArrowheads="1"/>
          </p:cNvPicPr>
          <p:nvPr/>
        </p:nvPicPr>
        <p:blipFill>
          <a:blip r:embed="rId2"/>
          <a:srcRect l="21563" t="15833" r="37187" b="27500"/>
          <a:stretch>
            <a:fillRect/>
          </a:stretch>
        </p:blipFill>
        <p:spPr bwMode="auto">
          <a:xfrm>
            <a:off x="1142976" y="1071546"/>
            <a:ext cx="6286544" cy="4857808"/>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1800" dirty="0" smtClean="0">
                <a:latin typeface="Times New Roman" pitchFamily="18" charset="0"/>
                <a:cs typeface="Times New Roman" pitchFamily="18" charset="0"/>
              </a:rPr>
              <a:t>Калибровка </a:t>
            </a:r>
            <a:r>
              <a:rPr lang="en-US" sz="1800" dirty="0" smtClean="0">
                <a:latin typeface="Times New Roman" pitchFamily="18" charset="0"/>
                <a:cs typeface="Times New Roman" pitchFamily="18" charset="0"/>
              </a:rPr>
              <a:t>GPS - </a:t>
            </a:r>
            <a:r>
              <a:rPr lang="ru-RU" sz="1800" dirty="0" smtClean="0">
                <a:latin typeface="Times New Roman" pitchFamily="18" charset="0"/>
                <a:cs typeface="Times New Roman" pitchFamily="18" charset="0"/>
              </a:rPr>
              <a:t>модуля</a:t>
            </a:r>
            <a:endParaRPr lang="ru-RU" sz="18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srcRect l="20625" t="15833" r="17500" b="17500"/>
          <a:stretch>
            <a:fillRect/>
          </a:stretch>
        </p:blipFill>
        <p:spPr bwMode="auto">
          <a:xfrm>
            <a:off x="1214414" y="2071678"/>
            <a:ext cx="5643602" cy="342036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122" name="Picture 2"/>
          <p:cNvPicPr>
            <a:picLocks noChangeAspect="1" noChangeArrowheads="1"/>
          </p:cNvPicPr>
          <p:nvPr/>
        </p:nvPicPr>
        <p:blipFill>
          <a:blip r:embed="rId2"/>
          <a:srcRect l="23437" t="18333" r="15625" b="18852"/>
          <a:stretch>
            <a:fillRect/>
          </a:stretch>
        </p:blipFill>
        <p:spPr bwMode="auto">
          <a:xfrm>
            <a:off x="0" y="928671"/>
            <a:ext cx="5667511" cy="3286148"/>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l="20937" t="22500" r="7343" b="18333"/>
          <a:stretch>
            <a:fillRect/>
          </a:stretch>
        </p:blipFill>
        <p:spPr bwMode="auto">
          <a:xfrm>
            <a:off x="2000232" y="3429000"/>
            <a:ext cx="6858048" cy="3182493"/>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4098" name="Picture 2"/>
          <p:cNvPicPr>
            <a:picLocks noChangeAspect="1" noChangeArrowheads="1"/>
          </p:cNvPicPr>
          <p:nvPr/>
        </p:nvPicPr>
        <p:blipFill>
          <a:blip r:embed="rId2"/>
          <a:srcRect l="30938" t="15000" r="17656" b="19166"/>
          <a:stretch>
            <a:fillRect/>
          </a:stretch>
        </p:blipFill>
        <p:spPr bwMode="auto">
          <a:xfrm>
            <a:off x="500034" y="857232"/>
            <a:ext cx="7834362" cy="5643602"/>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1400" dirty="0" smtClean="0">
                <a:latin typeface="Times New Roman" pitchFamily="18" charset="0"/>
                <a:cs typeface="Times New Roman" pitchFamily="18" charset="0"/>
              </a:rPr>
              <a:t>Испытание системы спасения РН. </a:t>
            </a:r>
            <a:br>
              <a:rPr lang="ru-RU" sz="1400" dirty="0" smtClean="0">
                <a:latin typeface="Times New Roman" pitchFamily="18" charset="0"/>
                <a:cs typeface="Times New Roman" pitchFamily="18" charset="0"/>
              </a:rPr>
            </a:br>
            <a:r>
              <a:rPr lang="ru-RU" sz="1400" dirty="0" smtClean="0">
                <a:latin typeface="Times New Roman" pitchFamily="18" charset="0"/>
                <a:cs typeface="Times New Roman" pitchFamily="18" charset="0"/>
              </a:rPr>
              <a:t>Высота спуска 15 метров</a:t>
            </a:r>
            <a:br>
              <a:rPr lang="ru-RU" sz="1400" dirty="0" smtClean="0">
                <a:latin typeface="Times New Roman" pitchFamily="18" charset="0"/>
                <a:cs typeface="Times New Roman" pitchFamily="18" charset="0"/>
              </a:rPr>
            </a:br>
            <a:r>
              <a:rPr lang="ru-RU" sz="1400" dirty="0" smtClean="0">
                <a:latin typeface="Times New Roman" pitchFamily="18" charset="0"/>
                <a:cs typeface="Times New Roman" pitchFamily="18" charset="0"/>
              </a:rPr>
              <a:t>время спуска 3 секунды</a:t>
            </a:r>
            <a:br>
              <a:rPr lang="ru-RU" sz="1400" dirty="0" smtClean="0">
                <a:latin typeface="Times New Roman" pitchFamily="18" charset="0"/>
                <a:cs typeface="Times New Roman" pitchFamily="18" charset="0"/>
              </a:rPr>
            </a:br>
            <a:r>
              <a:rPr lang="ru-RU" sz="1400" dirty="0" smtClean="0">
                <a:latin typeface="Times New Roman" pitchFamily="18" charset="0"/>
                <a:cs typeface="Times New Roman" pitchFamily="18" charset="0"/>
              </a:rPr>
              <a:t>Скорость 5 м/с</a:t>
            </a:r>
            <a:endParaRPr lang="ru-RU" sz="1400"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3"/>
          <a:srcRect l="45553" t="15833" r="31562" b="19167"/>
          <a:stretch>
            <a:fillRect/>
          </a:stretch>
        </p:blipFill>
        <p:spPr bwMode="auto">
          <a:xfrm>
            <a:off x="785786" y="1142984"/>
            <a:ext cx="3487695" cy="5572140"/>
          </a:xfrm>
          <a:prstGeom prst="rect">
            <a:avLst/>
          </a:prstGeom>
          <a:noFill/>
          <a:ln w="9525">
            <a:noFill/>
            <a:miter lim="800000"/>
            <a:headEnd/>
            <a:tailEnd/>
          </a:ln>
          <a:effectLst/>
        </p:spPr>
      </p:pic>
      <p:sp>
        <p:nvSpPr>
          <p:cNvPr id="5" name="Прямоугольник 4"/>
          <p:cNvSpPr/>
          <p:nvPr/>
        </p:nvSpPr>
        <p:spPr>
          <a:xfrm>
            <a:off x="2286000" y="2967335"/>
            <a:ext cx="4572000" cy="923330"/>
          </a:xfrm>
          <a:prstGeom prst="rect">
            <a:avLst/>
          </a:prstGeom>
        </p:spPr>
        <p:txBody>
          <a:bodyPr>
            <a:spAutoFit/>
          </a:bodyPr>
          <a:lstStyle/>
          <a:p>
            <a:r>
              <a:rPr lang="en-US" dirty="0" smtClean="0">
                <a:hlinkClick r:id="rId4"/>
              </a:rPr>
              <a:t>https://drive.google.com/file/d/1RlyLYZ1s-Po6k_22b-LNkLpVSvLTyMp5/view?usp=drivesdk</a:t>
            </a:r>
            <a:endParaRPr lang="en-US" dirty="0"/>
          </a:p>
        </p:txBody>
      </p:sp>
      <p:pic>
        <p:nvPicPr>
          <p:cNvPr id="6" name="Picture 2"/>
          <p:cNvPicPr>
            <a:picLocks noChangeAspect="1" noChangeArrowheads="1"/>
          </p:cNvPicPr>
          <p:nvPr/>
        </p:nvPicPr>
        <p:blipFill>
          <a:blip r:embed="rId5"/>
          <a:srcRect l="45469" t="15833" r="32500" b="16666"/>
          <a:stretch>
            <a:fillRect/>
          </a:stretch>
        </p:blipFill>
        <p:spPr bwMode="auto">
          <a:xfrm>
            <a:off x="5429256" y="1785926"/>
            <a:ext cx="2818714" cy="4857784"/>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3814" y="1196752"/>
            <a:ext cx="8479903" cy="1954213"/>
          </a:xfrm>
        </p:spPr>
        <p:txBody>
          <a:bodyPr>
            <a:normAutofit/>
          </a:bodyPr>
          <a:lstStyle/>
          <a:p>
            <a:pPr algn="ctr"/>
            <a:r>
              <a:rPr lang="ru-RU" sz="6000" dirty="0" smtClean="0">
                <a:solidFill>
                  <a:schemeClr val="tx2"/>
                </a:solidFill>
                <a:latin typeface="Times New Roman" panose="02020603050405020304" pitchFamily="18" charset="0"/>
                <a:cs typeface="Times New Roman" panose="02020603050405020304" pitchFamily="18" charset="0"/>
              </a:rPr>
              <a:t>Спасибо за </a:t>
            </a:r>
            <a:r>
              <a:rPr lang="ru-RU" sz="6000" dirty="0" smtClean="0">
                <a:solidFill>
                  <a:srgbClr val="C00000"/>
                </a:solidFill>
                <a:latin typeface="Times New Roman" panose="02020603050405020304" pitchFamily="18" charset="0"/>
                <a:cs typeface="Times New Roman" panose="02020603050405020304" pitchFamily="18" charset="0"/>
              </a:rPr>
              <a:t>ВНИМАНИЕ!</a:t>
            </a:r>
            <a:endParaRPr lang="ru-RU" sz="6000" dirty="0">
              <a:solidFill>
                <a:srgbClr val="C00000"/>
              </a:solidFill>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6516216" y="3797324"/>
            <a:ext cx="2448272" cy="2352508"/>
          </a:xfrm>
          <a:prstGeom prst="rect">
            <a:avLst/>
          </a:prstGeom>
        </p:spPr>
      </p:pic>
      <p:pic>
        <p:nvPicPr>
          <p:cNvPr id="5" name="Рисунок 4"/>
          <p:cNvPicPr>
            <a:picLocks noChangeAspect="1"/>
          </p:cNvPicPr>
          <p:nvPr/>
        </p:nvPicPr>
        <p:blipFill>
          <a:blip r:embed="rId4"/>
          <a:stretch>
            <a:fillRect/>
          </a:stretch>
        </p:blipFill>
        <p:spPr>
          <a:xfrm>
            <a:off x="3469361" y="3797324"/>
            <a:ext cx="2782646" cy="2123240"/>
          </a:xfrm>
          <a:prstGeom prst="rect">
            <a:avLst/>
          </a:prstGeom>
        </p:spPr>
      </p:pic>
      <p:pic>
        <p:nvPicPr>
          <p:cNvPr id="6" name="Рисунок 5"/>
          <p:cNvPicPr>
            <a:picLocks noChangeAspect="1"/>
          </p:cNvPicPr>
          <p:nvPr/>
        </p:nvPicPr>
        <p:blipFill>
          <a:blip r:embed="rId5"/>
          <a:stretch>
            <a:fillRect/>
          </a:stretch>
        </p:blipFill>
        <p:spPr>
          <a:xfrm>
            <a:off x="467544" y="3861048"/>
            <a:ext cx="2727010" cy="2641768"/>
          </a:xfrm>
          <a:prstGeom prst="rect">
            <a:avLst/>
          </a:prstGeom>
        </p:spPr>
      </p:pic>
    </p:spTree>
    <p:extLst>
      <p:ext uri="{BB962C8B-B14F-4D97-AF65-F5344CB8AC3E}">
        <p14:creationId xmlns:p14="http://schemas.microsoft.com/office/powerpoint/2010/main" xmlns="" val="888273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457200" y="274638"/>
            <a:ext cx="8229600" cy="634082"/>
          </a:xfrm>
        </p:spPr>
        <p:txBody>
          <a:bodyPr>
            <a:normAutofit fontScale="90000"/>
          </a:bodyPr>
          <a:lstStyle/>
          <a:p>
            <a:r>
              <a:rPr lang="ru-RU" dirty="0" smtClean="0">
                <a:solidFill>
                  <a:srgbClr val="C00000"/>
                </a:solidFill>
                <a:latin typeface="Times New Roman" panose="02020603050405020304" pitchFamily="18" charset="0"/>
                <a:cs typeface="Times New Roman" panose="02020603050405020304" pitchFamily="18" charset="0"/>
              </a:rPr>
              <a:t>Сборочный чертеж РН</a:t>
            </a:r>
            <a:endParaRPr lang="ru-RU" dirty="0">
              <a:solidFill>
                <a:srgbClr val="C00000"/>
              </a:solidFill>
              <a:latin typeface="Times New Roman" panose="02020603050405020304" pitchFamily="18" charset="0"/>
              <a:cs typeface="Times New Roman" panose="02020603050405020304" pitchFamily="18" charset="0"/>
            </a:endParaRPr>
          </a:p>
        </p:txBody>
      </p:sp>
      <p:pic>
        <p:nvPicPr>
          <p:cNvPr id="7" name="Рисунок 6"/>
          <p:cNvPicPr>
            <a:picLocks noChangeAspect="1"/>
          </p:cNvPicPr>
          <p:nvPr/>
        </p:nvPicPr>
        <p:blipFill rotWithShape="1">
          <a:blip r:embed="rId3"/>
          <a:srcRect l="30076" t="18500" r="30630" b="31646"/>
          <a:stretch/>
        </p:blipFill>
        <p:spPr>
          <a:xfrm>
            <a:off x="105460" y="1383876"/>
            <a:ext cx="6554772" cy="4675658"/>
          </a:xfrm>
          <a:prstGeom prst="rect">
            <a:avLst/>
          </a:prstGeom>
        </p:spPr>
      </p:pic>
      <p:sp>
        <p:nvSpPr>
          <p:cNvPr id="8" name="TextBox 7"/>
          <p:cNvSpPr txBox="1"/>
          <p:nvPr/>
        </p:nvSpPr>
        <p:spPr>
          <a:xfrm>
            <a:off x="6660232" y="1628800"/>
            <a:ext cx="2348004" cy="2585323"/>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1-головной обтекатель</a:t>
            </a:r>
          </a:p>
          <a:p>
            <a:r>
              <a:rPr lang="ru-RU" dirty="0" smtClean="0">
                <a:latin typeface="Times New Roman" panose="02020603050405020304" pitchFamily="18" charset="0"/>
                <a:cs typeface="Times New Roman" panose="02020603050405020304" pitchFamily="18" charset="0"/>
              </a:rPr>
              <a:t>2-отсек полезной нагрузки</a:t>
            </a:r>
          </a:p>
          <a:p>
            <a:r>
              <a:rPr lang="ru-RU" dirty="0" smtClean="0">
                <a:latin typeface="Times New Roman" panose="02020603050405020304" pitchFamily="18" charset="0"/>
                <a:cs typeface="Times New Roman" panose="02020603050405020304" pitchFamily="18" charset="0"/>
              </a:rPr>
              <a:t>3-соединительная втулка</a:t>
            </a:r>
          </a:p>
          <a:p>
            <a:r>
              <a:rPr lang="ru-RU" dirty="0" smtClean="0">
                <a:latin typeface="Times New Roman" panose="02020603050405020304" pitchFamily="18" charset="0"/>
                <a:cs typeface="Times New Roman" panose="02020603050405020304" pitchFamily="18" charset="0"/>
              </a:rPr>
              <a:t>4 – двигательный отсек</a:t>
            </a:r>
          </a:p>
          <a:p>
            <a:r>
              <a:rPr lang="ru-RU" dirty="0" smtClean="0">
                <a:latin typeface="Times New Roman" panose="02020603050405020304" pitchFamily="18" charset="0"/>
                <a:cs typeface="Times New Roman" panose="02020603050405020304" pitchFamily="18" charset="0"/>
              </a:rPr>
              <a:t>5 - стабилизаторы</a:t>
            </a:r>
            <a:endParaRPr lang="ru-RU"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57200" y="274638"/>
            <a:ext cx="8229600" cy="439718"/>
          </a:xfrm>
        </p:spPr>
        <p:txBody>
          <a:bodyPr>
            <a:normAutofit fontScale="90000"/>
          </a:bodyPr>
          <a:lstStyle/>
          <a:p>
            <a:r>
              <a:rPr lang="ru-RU" sz="3600" b="1" dirty="0" err="1" smtClean="0">
                <a:solidFill>
                  <a:srgbClr val="C00000"/>
                </a:solidFill>
                <a:latin typeface="Times New Roman" pitchFamily="18" charset="0"/>
                <a:cs typeface="Times New Roman" pitchFamily="18" charset="0"/>
              </a:rPr>
              <a:t>Деталирование</a:t>
            </a:r>
            <a:endParaRPr lang="ru-RU" sz="3600" b="1" dirty="0">
              <a:solidFill>
                <a:srgbClr val="C0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srcRect l="20156" t="11666" r="15156" b="6666"/>
          <a:stretch>
            <a:fillRect/>
          </a:stretch>
        </p:blipFill>
        <p:spPr bwMode="auto">
          <a:xfrm>
            <a:off x="428596" y="727815"/>
            <a:ext cx="8072494" cy="57326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2800" b="1" dirty="0" smtClean="0">
                <a:solidFill>
                  <a:srgbClr val="C00000"/>
                </a:solidFill>
                <a:latin typeface="Times New Roman" pitchFamily="18" charset="0"/>
                <a:cs typeface="Times New Roman" pitchFamily="18" charset="0"/>
              </a:rPr>
              <a:t>Создание </a:t>
            </a:r>
            <a:r>
              <a:rPr lang="en-US" sz="2800" b="1" dirty="0" smtClean="0">
                <a:solidFill>
                  <a:srgbClr val="C00000"/>
                </a:solidFill>
                <a:latin typeface="Times New Roman" pitchFamily="18" charset="0"/>
                <a:cs typeface="Times New Roman" pitchFamily="18" charset="0"/>
              </a:rPr>
              <a:t>3D </a:t>
            </a:r>
            <a:r>
              <a:rPr lang="ru-RU" sz="2800" b="1" dirty="0" smtClean="0">
                <a:solidFill>
                  <a:srgbClr val="C00000"/>
                </a:solidFill>
                <a:latin typeface="Times New Roman" pitchFamily="18" charset="0"/>
                <a:cs typeface="Times New Roman" pitchFamily="18" charset="0"/>
              </a:rPr>
              <a:t>модели в программе </a:t>
            </a:r>
            <a:r>
              <a:rPr lang="en-US" sz="2800" b="1" dirty="0" smtClean="0">
                <a:solidFill>
                  <a:srgbClr val="C00000"/>
                </a:solidFill>
                <a:latin typeface="Times New Roman" pitchFamily="18" charset="0"/>
                <a:cs typeface="Times New Roman" pitchFamily="18" charset="0"/>
              </a:rPr>
              <a:t>Open rocket</a:t>
            </a:r>
            <a:endParaRPr lang="ru-RU" sz="2800" b="1" dirty="0">
              <a:solidFill>
                <a:srgbClr val="C00000"/>
              </a:solidFill>
              <a:latin typeface="Times New Roman" pitchFamily="18" charset="0"/>
              <a:cs typeface="Times New Roman" pitchFamily="18" charset="0"/>
            </a:endParaRPr>
          </a:p>
        </p:txBody>
      </p:sp>
      <p:grpSp>
        <p:nvGrpSpPr>
          <p:cNvPr id="8" name="Группа 7"/>
          <p:cNvGrpSpPr/>
          <p:nvPr/>
        </p:nvGrpSpPr>
        <p:grpSpPr>
          <a:xfrm>
            <a:off x="285720" y="1000108"/>
            <a:ext cx="8643998" cy="5643602"/>
            <a:chOff x="3071802" y="1000108"/>
            <a:chExt cx="5857916" cy="3890752"/>
          </a:xfrm>
        </p:grpSpPr>
        <p:pic>
          <p:nvPicPr>
            <p:cNvPr id="7" name="Рисунок 6" descr="Снимок.PNG"/>
            <p:cNvPicPr>
              <a:picLocks noChangeAspect="1"/>
            </p:cNvPicPr>
            <p:nvPr/>
          </p:nvPicPr>
          <p:blipFill>
            <a:blip r:embed="rId3"/>
            <a:srcRect b="47452"/>
            <a:stretch>
              <a:fillRect/>
            </a:stretch>
          </p:blipFill>
          <p:spPr>
            <a:xfrm>
              <a:off x="3071802" y="1000108"/>
              <a:ext cx="5857884" cy="1785950"/>
            </a:xfrm>
            <a:prstGeom prst="rect">
              <a:avLst/>
            </a:prstGeom>
          </p:spPr>
        </p:pic>
        <p:pic>
          <p:nvPicPr>
            <p:cNvPr id="1026" name="Picture 2" descr="C:\Users\учитель\Documents\Королевские 2019\21-01-2019_19-12-34\h.png"/>
            <p:cNvPicPr>
              <a:picLocks noChangeAspect="1" noChangeArrowheads="1"/>
            </p:cNvPicPr>
            <p:nvPr/>
          </p:nvPicPr>
          <p:blipFill>
            <a:blip r:embed="rId4"/>
            <a:srcRect/>
            <a:stretch>
              <a:fillRect/>
            </a:stretch>
          </p:blipFill>
          <p:spPr bwMode="auto">
            <a:xfrm>
              <a:off x="3071802" y="2643181"/>
              <a:ext cx="5857916" cy="2247679"/>
            </a:xfrm>
            <a:prstGeom prst="rect">
              <a:avLst/>
            </a:prstGeom>
            <a:noFill/>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57158" y="0"/>
            <a:ext cx="8643998" cy="500066"/>
          </a:xfrm>
        </p:spPr>
        <p:txBody>
          <a:bodyPr>
            <a:normAutofit fontScale="90000"/>
          </a:bodyPr>
          <a:lstStyle/>
          <a:p>
            <a:r>
              <a:rPr lang="en-US" sz="2800" b="1" dirty="0" smtClean="0">
                <a:solidFill>
                  <a:srgbClr val="C00000"/>
                </a:solidFill>
                <a:latin typeface="Times New Roman" pitchFamily="18" charset="0"/>
                <a:cs typeface="Times New Roman" pitchFamily="18" charset="0"/>
              </a:rPr>
              <a:t>3D </a:t>
            </a:r>
            <a:r>
              <a:rPr lang="ru-RU" sz="2800" b="1" dirty="0" smtClean="0">
                <a:solidFill>
                  <a:srgbClr val="C00000"/>
                </a:solidFill>
                <a:latin typeface="Times New Roman" pitchFamily="18" charset="0"/>
                <a:cs typeface="Times New Roman" pitchFamily="18" charset="0"/>
              </a:rPr>
              <a:t>модель, выполненная в программе </a:t>
            </a:r>
            <a:r>
              <a:rPr lang="en-US" sz="2800" b="1" dirty="0" smtClean="0">
                <a:solidFill>
                  <a:srgbClr val="C00000"/>
                </a:solidFill>
                <a:latin typeface="Times New Roman" pitchFamily="18" charset="0"/>
                <a:cs typeface="Times New Roman" pitchFamily="18" charset="0"/>
              </a:rPr>
              <a:t>Open rocket</a:t>
            </a:r>
            <a:endParaRPr lang="ru-RU" sz="2800" b="1" dirty="0">
              <a:solidFill>
                <a:srgbClr val="C00000"/>
              </a:solidFill>
              <a:latin typeface="Times New Roman" pitchFamily="18" charset="0"/>
              <a:cs typeface="Times New Roman" pitchFamily="18" charset="0"/>
            </a:endParaRPr>
          </a:p>
        </p:txBody>
      </p:sp>
      <p:grpSp>
        <p:nvGrpSpPr>
          <p:cNvPr id="12" name="Группа 11"/>
          <p:cNvGrpSpPr/>
          <p:nvPr/>
        </p:nvGrpSpPr>
        <p:grpSpPr>
          <a:xfrm>
            <a:off x="285720" y="571480"/>
            <a:ext cx="8643966" cy="3857652"/>
            <a:chOff x="285720" y="571480"/>
            <a:chExt cx="8643966" cy="3857652"/>
          </a:xfrm>
        </p:grpSpPr>
        <p:pic>
          <p:nvPicPr>
            <p:cNvPr id="4098" name="Picture 2" descr="C:\Users\учитель\Documents\Королевские 2019\21-01-2019_19-12-34\h2.png"/>
            <p:cNvPicPr>
              <a:picLocks noChangeAspect="1" noChangeArrowheads="1"/>
            </p:cNvPicPr>
            <p:nvPr/>
          </p:nvPicPr>
          <p:blipFill>
            <a:blip r:embed="rId2"/>
            <a:srcRect t="24171" b="22115"/>
            <a:stretch>
              <a:fillRect/>
            </a:stretch>
          </p:blipFill>
          <p:spPr bwMode="auto">
            <a:xfrm>
              <a:off x="500034" y="571480"/>
              <a:ext cx="7677164" cy="1428760"/>
            </a:xfrm>
            <a:prstGeom prst="rect">
              <a:avLst/>
            </a:prstGeom>
            <a:noFill/>
          </p:spPr>
        </p:pic>
        <p:sp>
          <p:nvSpPr>
            <p:cNvPr id="6" name="Выноска 1 5"/>
            <p:cNvSpPr/>
            <p:nvPr/>
          </p:nvSpPr>
          <p:spPr>
            <a:xfrm>
              <a:off x="285720" y="2857496"/>
              <a:ext cx="1500198" cy="571504"/>
            </a:xfrm>
            <a:prstGeom prst="borderCallout1">
              <a:avLst>
                <a:gd name="adj1" fmla="val 1780"/>
                <a:gd name="adj2" fmla="val 28608"/>
                <a:gd name="adj3" fmla="val -222253"/>
                <a:gd name="adj4" fmla="val 86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головной обтекатель</a:t>
              </a:r>
              <a:endParaRPr lang="ru-RU" b="1" dirty="0">
                <a:latin typeface="Times New Roman" pitchFamily="18" charset="0"/>
                <a:cs typeface="Times New Roman" pitchFamily="18" charset="0"/>
              </a:endParaRPr>
            </a:p>
          </p:txBody>
        </p:sp>
        <p:sp>
          <p:nvSpPr>
            <p:cNvPr id="7" name="Выноска 1 6"/>
            <p:cNvSpPr/>
            <p:nvPr/>
          </p:nvSpPr>
          <p:spPr>
            <a:xfrm>
              <a:off x="2071670" y="2285992"/>
              <a:ext cx="1857388" cy="571504"/>
            </a:xfrm>
            <a:prstGeom prst="borderCallout1">
              <a:avLst>
                <a:gd name="adj1" fmla="val -8446"/>
                <a:gd name="adj2" fmla="val 23183"/>
                <a:gd name="adj3" fmla="val -152274"/>
                <a:gd name="adj4" fmla="val 41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отсек полезной нагрузки</a:t>
              </a:r>
              <a:endParaRPr lang="ru-RU" b="1" dirty="0">
                <a:latin typeface="Times New Roman" pitchFamily="18" charset="0"/>
                <a:cs typeface="Times New Roman" pitchFamily="18" charset="0"/>
              </a:endParaRPr>
            </a:p>
          </p:txBody>
        </p:sp>
        <p:sp>
          <p:nvSpPr>
            <p:cNvPr id="8" name="Выноска 1 7"/>
            <p:cNvSpPr/>
            <p:nvPr/>
          </p:nvSpPr>
          <p:spPr>
            <a:xfrm>
              <a:off x="4500562" y="3714752"/>
              <a:ext cx="1714512" cy="428628"/>
            </a:xfrm>
            <a:prstGeom prst="borderCallout1">
              <a:avLst>
                <a:gd name="adj1" fmla="val -16806"/>
                <a:gd name="adj2" fmla="val 38535"/>
                <a:gd name="adj3" fmla="val -479078"/>
                <a:gd name="adj4" fmla="val -60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толкатель</a:t>
              </a:r>
              <a:endParaRPr lang="ru-RU" b="1" dirty="0">
                <a:latin typeface="Times New Roman" pitchFamily="18" charset="0"/>
                <a:cs typeface="Times New Roman" pitchFamily="18" charset="0"/>
              </a:endParaRPr>
            </a:p>
          </p:txBody>
        </p:sp>
        <p:sp>
          <p:nvSpPr>
            <p:cNvPr id="9" name="Выноска 1 8"/>
            <p:cNvSpPr/>
            <p:nvPr/>
          </p:nvSpPr>
          <p:spPr>
            <a:xfrm>
              <a:off x="7000892" y="4000504"/>
              <a:ext cx="1928794" cy="428628"/>
            </a:xfrm>
            <a:prstGeom prst="borderCallout1">
              <a:avLst>
                <a:gd name="adj1" fmla="val -13573"/>
                <a:gd name="adj2" fmla="val 66819"/>
                <a:gd name="adj3" fmla="val -489126"/>
                <a:gd name="adj4" fmla="val 41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стабилизаторы</a:t>
              </a:r>
              <a:endParaRPr lang="ru-RU" b="1" dirty="0">
                <a:latin typeface="Times New Roman" pitchFamily="18" charset="0"/>
                <a:cs typeface="Times New Roman" pitchFamily="18" charset="0"/>
              </a:endParaRPr>
            </a:p>
          </p:txBody>
        </p:sp>
        <p:sp>
          <p:nvSpPr>
            <p:cNvPr id="10" name="Выноска 1 9"/>
            <p:cNvSpPr/>
            <p:nvPr/>
          </p:nvSpPr>
          <p:spPr>
            <a:xfrm>
              <a:off x="6215074" y="3071810"/>
              <a:ext cx="1714512" cy="571504"/>
            </a:xfrm>
            <a:prstGeom prst="borderCallout1">
              <a:avLst>
                <a:gd name="adj1" fmla="val -644"/>
                <a:gd name="adj2" fmla="val 36111"/>
                <a:gd name="adj3" fmla="val -286184"/>
                <a:gd name="adj4" fmla="val 310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двигательный отсек</a:t>
              </a:r>
              <a:endParaRPr lang="ru-RU" b="1" dirty="0">
                <a:latin typeface="Times New Roman" pitchFamily="18" charset="0"/>
                <a:cs typeface="Times New Roman" pitchFamily="18" charset="0"/>
              </a:endParaRPr>
            </a:p>
          </p:txBody>
        </p:sp>
        <p:sp>
          <p:nvSpPr>
            <p:cNvPr id="11" name="Выноска 1 10"/>
            <p:cNvSpPr/>
            <p:nvPr/>
          </p:nvSpPr>
          <p:spPr>
            <a:xfrm>
              <a:off x="3000364" y="3071810"/>
              <a:ext cx="1714512" cy="428628"/>
            </a:xfrm>
            <a:prstGeom prst="borderCallout1">
              <a:avLst>
                <a:gd name="adj1" fmla="val 3479"/>
                <a:gd name="adj2" fmla="val 65034"/>
                <a:gd name="adj3" fmla="val -318037"/>
                <a:gd name="adj4" fmla="val 529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спутник</a:t>
              </a:r>
              <a:endParaRPr lang="ru-RU" b="1" dirty="0">
                <a:latin typeface="Times New Roman" pitchFamily="18" charset="0"/>
                <a:cs typeface="Times New Roman" pitchFamily="18" charset="0"/>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ru-RU" sz="3200" dirty="0" smtClean="0">
                <a:solidFill>
                  <a:srgbClr val="6C0000"/>
                </a:solidFill>
                <a:latin typeface="Times New Roman" panose="02020603050405020304" pitchFamily="18" charset="0"/>
                <a:cs typeface="Times New Roman" panose="02020603050405020304" pitchFamily="18" charset="0"/>
              </a:rPr>
              <a:t>Баллистический расчет траектории РН</a:t>
            </a:r>
            <a:endParaRPr lang="ru-RU" sz="3200" dirty="0">
              <a:solidFill>
                <a:srgbClr val="6C0000"/>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3"/>
          <a:srcRect l="31737" t="21454" r="12367" b="16531"/>
          <a:stretch/>
        </p:blipFill>
        <p:spPr>
          <a:xfrm>
            <a:off x="539552" y="771048"/>
            <a:ext cx="7632848" cy="4761083"/>
          </a:xfrm>
          <a:prstGeom prst="rect">
            <a:avLst/>
          </a:prstGeom>
        </p:spPr>
      </p:pic>
    </p:spTree>
    <p:extLst>
      <p:ext uri="{BB962C8B-B14F-4D97-AF65-F5344CB8AC3E}">
        <p14:creationId xmlns:p14="http://schemas.microsoft.com/office/powerpoint/2010/main" xmlns="" val="814142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3432</TotalTime>
  <Words>1477</Words>
  <Application>Microsoft Office PowerPoint</Application>
  <PresentationFormat>Экран (4:3)</PresentationFormat>
  <Paragraphs>269</Paragraphs>
  <Slides>46</Slides>
  <Notes>3</Notes>
  <HiddenSlides>0</HiddenSlides>
  <MMClips>0</MMClips>
  <ScaleCrop>false</ScaleCrop>
  <HeadingPairs>
    <vt:vector size="4" baseType="variant">
      <vt:variant>
        <vt:lpstr>Тема</vt:lpstr>
      </vt:variant>
      <vt:variant>
        <vt:i4>1</vt:i4>
      </vt:variant>
      <vt:variant>
        <vt:lpstr>Заголовки слайдов</vt:lpstr>
      </vt:variant>
      <vt:variant>
        <vt:i4>46</vt:i4>
      </vt:variant>
    </vt:vector>
  </HeadingPairs>
  <TitlesOfParts>
    <vt:vector size="47" baseType="lpstr">
      <vt:lpstr>Тема Office</vt:lpstr>
      <vt:lpstr> ГИРД 2 ПРОЕКТ РН команды «Сокол» МБОУ «Гимназия №8», г.Шумерля, Чувашской Республики </vt:lpstr>
      <vt:lpstr>Представление команды проекта</vt:lpstr>
      <vt:lpstr>Цель проекта: создание ракеты-носителя для запуска аппарата,  с массогабаритными характеристиками, соответствующими «спутнику» Регулярной лиги чемпионата</vt:lpstr>
      <vt:lpstr>Улучшение конструкции РН в новом сезоне:</vt:lpstr>
      <vt:lpstr>Сборочный чертеж РН</vt:lpstr>
      <vt:lpstr>Деталирование</vt:lpstr>
      <vt:lpstr>Создание 3D модели в программе Open rocket</vt:lpstr>
      <vt:lpstr>3D модель, выполненная в программе Open rocket</vt:lpstr>
      <vt:lpstr>Баллистический расчет траектории РН</vt:lpstr>
      <vt:lpstr>Конструктивные решения- обтекатель оживальной формы уменьшает сопротивление воздуха</vt:lpstr>
      <vt:lpstr>Двигатель РД1-100  - 7 M твердотопливный для моделей ракет</vt:lpstr>
      <vt:lpstr>Технология изготовления РН </vt:lpstr>
      <vt:lpstr> Изготовление переходной втулки</vt:lpstr>
      <vt:lpstr>Слайд 14</vt:lpstr>
      <vt:lpstr>Слайд 15</vt:lpstr>
      <vt:lpstr>Характеристики РН</vt:lpstr>
      <vt:lpstr>Силы, действующие на ракету в полете на активном участке</vt:lpstr>
      <vt:lpstr>Силы, действующие на ракету в полете на пассивном участке</vt:lpstr>
      <vt:lpstr>Система спасения, расчет парашюта</vt:lpstr>
      <vt:lpstr>Испытание системы спасения</vt:lpstr>
      <vt:lpstr>Меры безопасности</vt:lpstr>
      <vt:lpstr>План – график работы по проекту</vt:lpstr>
      <vt:lpstr>Бюджет проекта</vt:lpstr>
      <vt:lpstr>Проектно – исследовательская задача</vt:lpstr>
      <vt:lpstr>Выбор компонентов и его обоснование</vt:lpstr>
      <vt:lpstr>Слайд 26</vt:lpstr>
      <vt:lpstr>Обоснование выбора</vt:lpstr>
      <vt:lpstr>Общие сведения(характеристики) электроники</vt:lpstr>
      <vt:lpstr>Обоснование выбора GPS передатчика и  GSM модуля (sim800L)</vt:lpstr>
      <vt:lpstr>Схема устройства</vt:lpstr>
      <vt:lpstr>Алгоритм Работы  BMP280 и Gy-521</vt:lpstr>
      <vt:lpstr>Алгоритм работы GSM модуля SIM800l</vt:lpstr>
      <vt:lpstr>Сравнение мк Arduino nano и stm32</vt:lpstr>
      <vt:lpstr>РН для проверки устройства</vt:lpstr>
      <vt:lpstr>Слайд 35</vt:lpstr>
      <vt:lpstr>Назначение пусковой установки — обеспечить вертикальное движение ракеты, пока не будет достигнута скорость стабильного полёта.  С помощью направляющих колец ракета крепится на направляющий стержень перед стартом.  Основные компоненты пусковой установки: стартовая плита, направляющий штырь, пульт управления, провода для подачи электропитания.  </vt:lpstr>
      <vt:lpstr>Слайд 37</vt:lpstr>
      <vt:lpstr>Слайд 38</vt:lpstr>
      <vt:lpstr>Слайд 39</vt:lpstr>
      <vt:lpstr>Слайд 40</vt:lpstr>
      <vt:lpstr>Слайд 41</vt:lpstr>
      <vt:lpstr>Калибровка GPS - модуля</vt:lpstr>
      <vt:lpstr>Слайд 43</vt:lpstr>
      <vt:lpstr>Слайд 44</vt:lpstr>
      <vt:lpstr>Испытание системы спасения РН.  Высота спуска 15 метров время спуска 3 секунды Скорость 5 м/с</vt:lpstr>
      <vt:lpstr>Спасибо за ВНИМАНИЕ!</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Технология изготовления ракеты</dc:title>
  <dc:creator>учитель</dc:creator>
  <cp:lastModifiedBy>учитель</cp:lastModifiedBy>
  <cp:revision>281</cp:revision>
  <dcterms:created xsi:type="dcterms:W3CDTF">2018-01-25T05:18:43Z</dcterms:created>
  <dcterms:modified xsi:type="dcterms:W3CDTF">2019-06-27T12:07:31Z</dcterms:modified>
</cp:coreProperties>
</file>